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8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94620"/>
  </p:normalViewPr>
  <p:slideViewPr>
    <p:cSldViewPr snapToGrid="0" snapToObjects="1">
      <p:cViewPr varScale="1">
        <p:scale>
          <a:sx n="103" d="100"/>
          <a:sy n="103" d="100"/>
        </p:scale>
        <p:origin x="77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3F23DD-2DAC-0148-BB5C-CD8DC9E9C6E0}" type="datetimeFigureOut">
              <a:rPr lang="en-US" smtClean="0"/>
              <a:t>9/26/20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DD11F-0286-C64D-B83F-A09F8E08E83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32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Il me </a:t>
            </a:r>
            <a:r>
              <a:rPr lang="en-US" dirty="0" err="1"/>
              <a:t>faut</a:t>
            </a:r>
            <a:r>
              <a:rPr lang="en-US" dirty="0"/>
              <a:t> des </a:t>
            </a:r>
            <a:r>
              <a:rPr lang="en-US" dirty="0" err="1"/>
              <a:t>livres</a:t>
            </a:r>
            <a:r>
              <a:rPr lang="en-US"/>
              <a:t>!!!!!!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DD11F-0286-C64D-B83F-A09F8E08E8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18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01E91-19E5-8844-9CA7-FD85C6755C2B}" type="datetimeFigureOut">
              <a:rPr lang="en-US" smtClean="0"/>
              <a:t>9/26/20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02E694-C289-A64C-A49B-0761851DAB16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Click to edit Master text styles</a:t>
            </a:r>
          </a:p>
          <a:p>
            <a:pPr lvl="1" eaLnBrk="1" latinLnBrk="0" hangingPunct="1"/>
            <a:r>
              <a:rPr lang="fr-FR"/>
              <a:t>Second level</a:t>
            </a:r>
          </a:p>
          <a:p>
            <a:pPr lvl="2" eaLnBrk="1" latinLnBrk="0" hangingPunct="1"/>
            <a:r>
              <a:rPr lang="fr-FR"/>
              <a:t>Third level</a:t>
            </a:r>
          </a:p>
          <a:p>
            <a:pPr lvl="3" eaLnBrk="1" latinLnBrk="0" hangingPunct="1"/>
            <a:r>
              <a:rPr lang="fr-FR"/>
              <a:t>Fourth level</a:t>
            </a:r>
          </a:p>
          <a:p>
            <a:pPr lvl="4" eaLnBrk="1" latinLnBrk="0" hangingPunct="1"/>
            <a:r>
              <a:rPr lang="fr-FR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01E91-19E5-8844-9CA7-FD85C6755C2B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E694-C289-A64C-A49B-0761851DAB16}" type="slidenum">
              <a:rPr lang="en-US" smtClean="0"/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402E694-C289-A64C-A49B-0761851DAB16}" type="slidenum">
              <a:rPr lang="en-US" smtClean="0"/>
              <a:t>‹N°›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Click to edit Master text styles</a:t>
            </a:r>
          </a:p>
          <a:p>
            <a:pPr lvl="1" eaLnBrk="1" latinLnBrk="0" hangingPunct="1"/>
            <a:r>
              <a:rPr lang="fr-FR"/>
              <a:t>Second level</a:t>
            </a:r>
          </a:p>
          <a:p>
            <a:pPr lvl="2" eaLnBrk="1" latinLnBrk="0" hangingPunct="1"/>
            <a:r>
              <a:rPr lang="fr-FR"/>
              <a:t>Third level</a:t>
            </a:r>
          </a:p>
          <a:p>
            <a:pPr lvl="3" eaLnBrk="1" latinLnBrk="0" hangingPunct="1"/>
            <a:r>
              <a:rPr lang="fr-FR"/>
              <a:t>Fourth level</a:t>
            </a:r>
          </a:p>
          <a:p>
            <a:pPr lvl="4" eaLnBrk="1" latinLnBrk="0" hangingPunct="1"/>
            <a:r>
              <a:rPr lang="fr-FR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01E91-19E5-8844-9CA7-FD85C6755C2B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01E91-19E5-8844-9CA7-FD85C6755C2B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402E694-C289-A64C-A49B-0761851DAB16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Click to edit Master text styles</a:t>
            </a:r>
          </a:p>
          <a:p>
            <a:pPr lvl="1" eaLnBrk="1" latinLnBrk="0" hangingPunct="1"/>
            <a:r>
              <a:rPr lang="fr-FR"/>
              <a:t>Second level</a:t>
            </a:r>
          </a:p>
          <a:p>
            <a:pPr lvl="2" eaLnBrk="1" latinLnBrk="0" hangingPunct="1"/>
            <a:r>
              <a:rPr lang="fr-FR"/>
              <a:t>Third level</a:t>
            </a:r>
          </a:p>
          <a:p>
            <a:pPr lvl="3" eaLnBrk="1" latinLnBrk="0" hangingPunct="1"/>
            <a:r>
              <a:rPr lang="fr-FR"/>
              <a:t>Fourth level</a:t>
            </a:r>
          </a:p>
          <a:p>
            <a:pPr lvl="4" eaLnBrk="1" latinLnBrk="0" hangingPunct="1"/>
            <a:r>
              <a:rPr lang="fr-FR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01E91-19E5-8844-9CA7-FD85C6755C2B}" type="datetimeFigureOut">
              <a:rPr lang="en-US" smtClean="0"/>
              <a:t>9/26/20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02E694-C289-A64C-A49B-0761851DAB16}" type="slidenum">
              <a:rPr lang="en-US" smtClean="0"/>
              <a:t>‹N°›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F401E91-19E5-8844-9CA7-FD85C6755C2B}" type="datetimeFigureOut">
              <a:rPr lang="en-US" smtClean="0"/>
              <a:t>9/26/20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E694-C289-A64C-A49B-0761851DAB16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/>
              <a:t>Click to edit Master text styles</a:t>
            </a:r>
          </a:p>
          <a:p>
            <a:pPr lvl="1" eaLnBrk="1" latinLnBrk="0" hangingPunct="1"/>
            <a:r>
              <a:rPr lang="fr-FR"/>
              <a:t>Second level</a:t>
            </a:r>
          </a:p>
          <a:p>
            <a:pPr lvl="2" eaLnBrk="1" latinLnBrk="0" hangingPunct="1"/>
            <a:r>
              <a:rPr lang="fr-FR"/>
              <a:t>Third level</a:t>
            </a:r>
          </a:p>
          <a:p>
            <a:pPr lvl="3" eaLnBrk="1" latinLnBrk="0" hangingPunct="1"/>
            <a:r>
              <a:rPr lang="fr-FR"/>
              <a:t>Fourth level</a:t>
            </a:r>
          </a:p>
          <a:p>
            <a:pPr lvl="4" eaLnBrk="1" latinLnBrk="0" hangingPunct="1"/>
            <a:r>
              <a:rPr lang="fr-FR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/>
              <a:t>Click to edit Master text styles</a:t>
            </a:r>
          </a:p>
          <a:p>
            <a:pPr lvl="1" eaLnBrk="1" latinLnBrk="0" hangingPunct="1"/>
            <a:r>
              <a:rPr lang="fr-FR"/>
              <a:t>Second level</a:t>
            </a:r>
          </a:p>
          <a:p>
            <a:pPr lvl="2" eaLnBrk="1" latinLnBrk="0" hangingPunct="1"/>
            <a:r>
              <a:rPr lang="fr-FR"/>
              <a:t>Third level</a:t>
            </a:r>
          </a:p>
          <a:p>
            <a:pPr lvl="3" eaLnBrk="1" latinLnBrk="0" hangingPunct="1"/>
            <a:r>
              <a:rPr lang="fr-FR"/>
              <a:t>Fourth level</a:t>
            </a:r>
          </a:p>
          <a:p>
            <a:pPr lvl="4" eaLnBrk="1" latinLnBrk="0" hangingPunct="1"/>
            <a:r>
              <a:rPr lang="fr-FR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01E91-19E5-8844-9CA7-FD85C6755C2B}" type="datetimeFigureOut">
              <a:rPr lang="en-US" smtClean="0"/>
              <a:t>9/26/20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/>
              <a:t>Click to edit Master text styles</a:t>
            </a:r>
          </a:p>
          <a:p>
            <a:pPr lvl="1" eaLnBrk="1" latinLnBrk="0" hangingPunct="1"/>
            <a:r>
              <a:rPr lang="fr-FR"/>
              <a:t>Second level</a:t>
            </a:r>
          </a:p>
          <a:p>
            <a:pPr lvl="2" eaLnBrk="1" latinLnBrk="0" hangingPunct="1"/>
            <a:r>
              <a:rPr lang="fr-FR"/>
              <a:t>Third level</a:t>
            </a:r>
          </a:p>
          <a:p>
            <a:pPr lvl="3" eaLnBrk="1" latinLnBrk="0" hangingPunct="1"/>
            <a:r>
              <a:rPr lang="fr-FR"/>
              <a:t>Fourth level</a:t>
            </a:r>
          </a:p>
          <a:p>
            <a:pPr lvl="4" eaLnBrk="1" latinLnBrk="0" hangingPunct="1"/>
            <a:r>
              <a:rPr lang="fr-FR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/>
              <a:t>Click to edit Master text styles</a:t>
            </a:r>
          </a:p>
          <a:p>
            <a:pPr lvl="1" eaLnBrk="1" latinLnBrk="0" hangingPunct="1"/>
            <a:r>
              <a:rPr lang="fr-FR"/>
              <a:t>Second level</a:t>
            </a:r>
          </a:p>
          <a:p>
            <a:pPr lvl="2" eaLnBrk="1" latinLnBrk="0" hangingPunct="1"/>
            <a:r>
              <a:rPr lang="fr-FR"/>
              <a:t>Third level</a:t>
            </a:r>
          </a:p>
          <a:p>
            <a:pPr lvl="3" eaLnBrk="1" latinLnBrk="0" hangingPunct="1"/>
            <a:r>
              <a:rPr lang="fr-FR"/>
              <a:t>Fourth level</a:t>
            </a:r>
          </a:p>
          <a:p>
            <a:pPr lvl="4" eaLnBrk="1" latinLnBrk="0" hangingPunct="1"/>
            <a:r>
              <a:rPr lang="fr-FR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402E694-C289-A64C-A49B-0761851DAB16}" type="slidenum">
              <a:rPr lang="en-US" smtClean="0"/>
              <a:t>‹N°›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01E91-19E5-8844-9CA7-FD85C6755C2B}" type="datetimeFigureOut">
              <a:rPr lang="en-US" smtClean="0"/>
              <a:t>9/26/20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402E694-C289-A64C-A49B-0761851DAB16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01E91-19E5-8844-9CA7-FD85C6755C2B}" type="datetimeFigureOut">
              <a:rPr lang="en-US" smtClean="0"/>
              <a:t>9/26/20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02E694-C289-A64C-A49B-0761851DAB16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/>
              <a:t>Click to edit Master text styles</a:t>
            </a:r>
          </a:p>
          <a:p>
            <a:pPr lvl="1" eaLnBrk="1" latinLnBrk="0" hangingPunct="1"/>
            <a:r>
              <a:rPr lang="fr-FR"/>
              <a:t>Second level</a:t>
            </a:r>
          </a:p>
          <a:p>
            <a:pPr lvl="2" eaLnBrk="1" latinLnBrk="0" hangingPunct="1"/>
            <a:r>
              <a:rPr lang="fr-FR"/>
              <a:t>Third level</a:t>
            </a:r>
          </a:p>
          <a:p>
            <a:pPr lvl="3" eaLnBrk="1" latinLnBrk="0" hangingPunct="1"/>
            <a:r>
              <a:rPr lang="fr-FR"/>
              <a:t>Fourth level</a:t>
            </a:r>
          </a:p>
          <a:p>
            <a:pPr lvl="4" eaLnBrk="1" latinLnBrk="0" hangingPunct="1"/>
            <a:r>
              <a:rPr lang="fr-FR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02E694-C289-A64C-A49B-0761851DAB16}" type="slidenum">
              <a:rPr lang="en-US" smtClean="0"/>
              <a:t>‹N°›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01E91-19E5-8844-9CA7-FD85C6755C2B}" type="datetimeFigureOut">
              <a:rPr lang="en-US" smtClean="0"/>
              <a:t>9/26/20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402E694-C289-A64C-A49B-0761851DAB16}" type="slidenum">
              <a:rPr lang="en-US" smtClean="0"/>
              <a:t>‹N°›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F401E91-19E5-8844-9CA7-FD85C6755C2B}" type="datetimeFigureOut">
              <a:rPr lang="en-US" smtClean="0"/>
              <a:t>9/26/20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F401E91-19E5-8844-9CA7-FD85C6755C2B}" type="datetimeFigureOut">
              <a:rPr lang="en-US" smtClean="0"/>
              <a:t>9/26/20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02E694-C289-A64C-A49B-0761851DAB16}" type="slidenum">
              <a:rPr lang="en-US" smtClean="0"/>
              <a:t>‹N°›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Click to edit Master text styles</a:t>
            </a:r>
          </a:p>
          <a:p>
            <a:pPr lvl="1" eaLnBrk="1" latinLnBrk="0" hangingPunct="1"/>
            <a:r>
              <a:rPr kumimoji="0" lang="fr-FR"/>
              <a:t>Second level</a:t>
            </a:r>
          </a:p>
          <a:p>
            <a:pPr lvl="2" eaLnBrk="1" latinLnBrk="0" hangingPunct="1"/>
            <a:r>
              <a:rPr kumimoji="0" lang="fr-FR"/>
              <a:t>Third level</a:t>
            </a:r>
          </a:p>
          <a:p>
            <a:pPr lvl="3" eaLnBrk="1" latinLnBrk="0" hangingPunct="1"/>
            <a:r>
              <a:rPr kumimoji="0" lang="fr-FR"/>
              <a:t>Fourth level</a:t>
            </a:r>
          </a:p>
          <a:p>
            <a:pPr lvl="4" eaLnBrk="1" latinLnBrk="0" hangingPunct="1"/>
            <a:r>
              <a:rPr kumimoji="0" lang="fr-FR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PEYROTTE 2020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voie</a:t>
            </a:r>
            <a:r>
              <a:rPr lang="en-US" dirty="0"/>
              <a:t> du corps</a:t>
            </a:r>
          </a:p>
        </p:txBody>
      </p:sp>
    </p:spTree>
    <p:extLst>
      <p:ext uri="{BB962C8B-B14F-4D97-AF65-F5344CB8AC3E}">
        <p14:creationId xmlns:p14="http://schemas.microsoft.com/office/powerpoint/2010/main" val="2921055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 </a:t>
            </a:r>
            <a:r>
              <a:rPr lang="en-US" dirty="0" err="1"/>
              <a:t>mimiques</a:t>
            </a:r>
            <a:r>
              <a:rPr lang="en-US" dirty="0"/>
              <a:t> </a:t>
            </a:r>
            <a:r>
              <a:rPr lang="en-US" dirty="0" err="1"/>
              <a:t>expressives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5004921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Cosnier</a:t>
            </a:r>
            <a:r>
              <a:rPr lang="en-US" dirty="0"/>
              <a:t> (82): les </a:t>
            </a:r>
            <a:r>
              <a:rPr lang="en-US" dirty="0" err="1"/>
              <a:t>mimiques</a:t>
            </a:r>
            <a:r>
              <a:rPr lang="en-US" dirty="0"/>
              <a:t> </a:t>
            </a:r>
            <a:r>
              <a:rPr lang="en-US" dirty="0" err="1"/>
              <a:t>expressives</a:t>
            </a:r>
            <a:r>
              <a:rPr lang="en-US" dirty="0"/>
              <a:t> (reconnaissance </a:t>
            </a:r>
            <a:r>
              <a:rPr lang="en-US" dirty="0" err="1"/>
              <a:t>universelle</a:t>
            </a:r>
            <a:r>
              <a:rPr lang="en-US" dirty="0"/>
              <a:t> des </a:t>
            </a:r>
            <a:r>
              <a:rPr lang="en-US" dirty="0" err="1"/>
              <a:t>émotions</a:t>
            </a:r>
            <a:r>
              <a:rPr lang="en-US" dirty="0"/>
              <a:t> de base </a:t>
            </a:r>
            <a:r>
              <a:rPr lang="en-US" dirty="0" err="1"/>
              <a:t>sur</a:t>
            </a:r>
            <a:r>
              <a:rPr lang="en-US" dirty="0"/>
              <a:t> le visage) </a:t>
            </a:r>
            <a:r>
              <a:rPr lang="en-US" dirty="0" err="1"/>
              <a:t>deviennent</a:t>
            </a:r>
            <a:r>
              <a:rPr lang="en-US" dirty="0"/>
              <a:t> </a:t>
            </a:r>
            <a:r>
              <a:rPr lang="en-US" dirty="0" err="1"/>
              <a:t>conventionnelles</a:t>
            </a:r>
            <a:r>
              <a:rPr lang="en-US" dirty="0"/>
              <a:t> et se </a:t>
            </a:r>
            <a:r>
              <a:rPr lang="en-US" dirty="0" err="1"/>
              <a:t>détachent</a:t>
            </a:r>
            <a:r>
              <a:rPr lang="en-US" dirty="0"/>
              <a:t> de </a:t>
            </a:r>
            <a:r>
              <a:rPr lang="en-US" dirty="0" err="1"/>
              <a:t>l’émotion</a:t>
            </a:r>
            <a:r>
              <a:rPr lang="en-US" dirty="0"/>
              <a:t> </a:t>
            </a:r>
            <a:r>
              <a:rPr lang="en-US" dirty="0" err="1"/>
              <a:t>réellement</a:t>
            </a:r>
            <a:r>
              <a:rPr lang="en-US" dirty="0"/>
              <a:t> </a:t>
            </a:r>
            <a:r>
              <a:rPr lang="en-US" dirty="0" err="1"/>
              <a:t>vécue</a:t>
            </a:r>
            <a:r>
              <a:rPr lang="en-US" dirty="0"/>
              <a:t>. Le regard </a:t>
            </a:r>
            <a:r>
              <a:rPr lang="en-US" dirty="0" err="1"/>
              <a:t>est</a:t>
            </a:r>
            <a:r>
              <a:rPr lang="en-US" dirty="0"/>
              <a:t> important car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indique</a:t>
            </a:r>
            <a:r>
              <a:rPr lang="en-US" dirty="0"/>
              <a:t> le </a:t>
            </a:r>
            <a:r>
              <a:rPr lang="en-US" dirty="0" err="1"/>
              <a:t>degré</a:t>
            </a:r>
            <a:r>
              <a:rPr lang="en-US" dirty="0"/>
              <a:t> </a:t>
            </a:r>
            <a:r>
              <a:rPr lang="en-US" dirty="0" err="1"/>
              <a:t>d’appréciation</a:t>
            </a:r>
            <a:r>
              <a:rPr lang="en-US" dirty="0"/>
              <a:t> de la </a:t>
            </a:r>
            <a:r>
              <a:rPr lang="en-US" dirty="0" err="1"/>
              <a:t>personne</a:t>
            </a:r>
            <a:r>
              <a:rPr lang="en-US" dirty="0"/>
              <a:t> et </a:t>
            </a:r>
            <a:r>
              <a:rPr lang="en-US" dirty="0" err="1"/>
              <a:t>peut</a:t>
            </a:r>
            <a:r>
              <a:rPr lang="en-US" dirty="0"/>
              <a:t> </a:t>
            </a:r>
            <a:r>
              <a:rPr lang="en-US" dirty="0" err="1"/>
              <a:t>donc</a:t>
            </a:r>
            <a:r>
              <a:rPr lang="en-US" dirty="0"/>
              <a:t> </a:t>
            </a:r>
            <a:r>
              <a:rPr lang="en-US" dirty="0" err="1"/>
              <a:t>devenir</a:t>
            </a:r>
            <a:r>
              <a:rPr lang="en-US" dirty="0"/>
              <a:t> un </a:t>
            </a:r>
            <a:r>
              <a:rPr lang="en-US" dirty="0" err="1"/>
              <a:t>outil</a:t>
            </a:r>
            <a:r>
              <a:rPr lang="en-US" dirty="0"/>
              <a:t> pour </a:t>
            </a:r>
            <a:r>
              <a:rPr lang="en-US" dirty="0" err="1"/>
              <a:t>l’enseignant</a:t>
            </a:r>
            <a:r>
              <a:rPr lang="en-US" dirty="0"/>
              <a:t>.</a:t>
            </a:r>
          </a:p>
          <a:p>
            <a:r>
              <a:rPr lang="en-US" dirty="0" err="1"/>
              <a:t>Segrin</a:t>
            </a:r>
            <a:r>
              <a:rPr lang="en-US" dirty="0"/>
              <a:t> (93): </a:t>
            </a:r>
            <a:r>
              <a:rPr lang="en-US" dirty="0" err="1"/>
              <a:t>efficacité</a:t>
            </a:r>
            <a:r>
              <a:rPr lang="en-US" dirty="0"/>
              <a:t> de </a:t>
            </a:r>
            <a:r>
              <a:rPr lang="en-US" dirty="0" err="1"/>
              <a:t>ces</a:t>
            </a:r>
            <a:r>
              <a:rPr lang="en-US" dirty="0"/>
              <a:t> </a:t>
            </a:r>
            <a:r>
              <a:rPr lang="en-US" dirty="0" err="1"/>
              <a:t>mimiques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processus</a:t>
            </a:r>
            <a:r>
              <a:rPr lang="en-US" dirty="0"/>
              <a:t> de persuasion</a:t>
            </a:r>
          </a:p>
          <a:p>
            <a:r>
              <a:rPr lang="en-US" dirty="0" err="1"/>
              <a:t>Liss</a:t>
            </a:r>
            <a:r>
              <a:rPr lang="en-US" dirty="0"/>
              <a:t> &amp; al (93):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souriant</a:t>
            </a:r>
            <a:r>
              <a:rPr lang="en-US" dirty="0"/>
              <a:t> </a:t>
            </a:r>
            <a:r>
              <a:rPr lang="en-US" dirty="0" err="1"/>
              <a:t>induit</a:t>
            </a:r>
            <a:r>
              <a:rPr lang="en-US" dirty="0"/>
              <a:t> plus de respect</a:t>
            </a:r>
          </a:p>
          <a:p>
            <a:r>
              <a:rPr lang="en-US" b="1" dirty="0" err="1"/>
              <a:t>Expérience</a:t>
            </a:r>
            <a:r>
              <a:rPr lang="en-US" b="1" dirty="0"/>
              <a:t> </a:t>
            </a:r>
            <a:r>
              <a:rPr lang="en-US" b="1" dirty="0" err="1"/>
              <a:t>à</a:t>
            </a:r>
            <a:r>
              <a:rPr lang="en-US" b="1" dirty="0"/>
              <a:t> vivre #11: les </a:t>
            </a:r>
            <a:r>
              <a:rPr lang="en-US" b="1" dirty="0" err="1"/>
              <a:t>deux</a:t>
            </a:r>
            <a:r>
              <a:rPr lang="en-US" b="1" dirty="0"/>
              <a:t> quartiers (contagion) </a:t>
            </a:r>
          </a:p>
          <a:p>
            <a:r>
              <a:rPr lang="en-US" dirty="0" err="1"/>
              <a:t>Expérience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vivre #12: </a:t>
            </a:r>
            <a:r>
              <a:rPr lang="en-US" dirty="0" err="1"/>
              <a:t>j’accentue</a:t>
            </a:r>
            <a:r>
              <a:rPr lang="en-US" dirty="0"/>
              <a:t> le message (NV, NV+V)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482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 ma posture?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Boizumault-Barrière</a:t>
            </a:r>
            <a:r>
              <a:rPr lang="en-US" dirty="0"/>
              <a:t> (2013) les CNV </a:t>
            </a:r>
            <a:r>
              <a:rPr lang="en-US" dirty="0" err="1"/>
              <a:t>jouent</a:t>
            </a:r>
            <a:r>
              <a:rPr lang="en-US" dirty="0"/>
              <a:t> un </a:t>
            </a:r>
            <a:r>
              <a:rPr lang="en-US" dirty="0" err="1"/>
              <a:t>rôle</a:t>
            </a:r>
            <a:r>
              <a:rPr lang="en-US" dirty="0"/>
              <a:t> </a:t>
            </a:r>
            <a:r>
              <a:rPr lang="en-US" dirty="0" err="1"/>
              <a:t>sur</a:t>
            </a:r>
            <a:r>
              <a:rPr lang="en-US" dirty="0"/>
              <a:t> les aspects de la relation </a:t>
            </a:r>
            <a:r>
              <a:rPr lang="en-US" dirty="0" err="1"/>
              <a:t>enseignant</a:t>
            </a:r>
            <a:r>
              <a:rPr lang="en-US" dirty="0"/>
              <a:t> – </a:t>
            </a:r>
            <a:r>
              <a:rPr lang="en-US" dirty="0" err="1"/>
              <a:t>élève</a:t>
            </a:r>
            <a:endParaRPr lang="en-US" dirty="0"/>
          </a:p>
          <a:p>
            <a:pPr marL="274320" lvl="1"/>
            <a:r>
              <a:rPr lang="en-US" dirty="0"/>
              <a:t>	des </a:t>
            </a:r>
            <a:r>
              <a:rPr lang="en-US" dirty="0" err="1"/>
              <a:t>professeurs</a:t>
            </a:r>
            <a:r>
              <a:rPr lang="en-US" dirty="0"/>
              <a:t> </a:t>
            </a:r>
            <a:r>
              <a:rPr lang="en-US" dirty="0" err="1"/>
              <a:t>utilisent</a:t>
            </a:r>
            <a:r>
              <a:rPr lang="en-US" dirty="0"/>
              <a:t> </a:t>
            </a:r>
            <a:r>
              <a:rPr lang="en-US" dirty="0" err="1"/>
              <a:t>leur</a:t>
            </a:r>
            <a:r>
              <a:rPr lang="en-US" dirty="0"/>
              <a:t> posture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indicateur</a:t>
            </a:r>
            <a:r>
              <a:rPr lang="en-US" dirty="0"/>
              <a:t> de </a:t>
            </a:r>
            <a:r>
              <a:rPr lang="en-US" dirty="0" err="1"/>
              <a:t>leur</a:t>
            </a:r>
            <a:r>
              <a:rPr lang="en-US" dirty="0"/>
              <a:t> </a:t>
            </a:r>
            <a:r>
              <a:rPr lang="en-US" dirty="0" err="1"/>
              <a:t>état</a:t>
            </a:r>
            <a:r>
              <a:rPr lang="en-US" dirty="0"/>
              <a:t> de tension </a:t>
            </a:r>
            <a:r>
              <a:rPr lang="en-US" dirty="0" err="1"/>
              <a:t>ou</a:t>
            </a:r>
            <a:r>
              <a:rPr lang="en-US" dirty="0"/>
              <a:t> de satisfaction.</a:t>
            </a:r>
          </a:p>
          <a:p>
            <a:r>
              <a:rPr lang="en-US" b="1" dirty="0" err="1"/>
              <a:t>Expérience</a:t>
            </a:r>
            <a:r>
              <a:rPr lang="en-US" b="1" dirty="0"/>
              <a:t> #13: </a:t>
            </a:r>
            <a:r>
              <a:rPr lang="en-US" b="1" dirty="0" err="1"/>
              <a:t>Montrer</a:t>
            </a:r>
            <a:r>
              <a:rPr lang="en-US" b="1" dirty="0"/>
              <a:t> </a:t>
            </a:r>
            <a:r>
              <a:rPr lang="en-US" b="1" dirty="0" err="1"/>
              <a:t>votre</a:t>
            </a:r>
            <a:r>
              <a:rPr lang="en-US" b="1" dirty="0"/>
              <a:t> </a:t>
            </a:r>
            <a:r>
              <a:rPr lang="en-US" b="1" dirty="0" err="1"/>
              <a:t>état</a:t>
            </a:r>
            <a:r>
              <a:rPr lang="en-US" b="1" dirty="0"/>
              <a:t> de (carte </a:t>
            </a:r>
            <a:r>
              <a:rPr lang="en-US" b="1" dirty="0" err="1"/>
              <a:t>émoticarte</a:t>
            </a:r>
            <a:r>
              <a:rPr lang="en-US" b="1" dirty="0"/>
              <a:t>) </a:t>
            </a:r>
            <a:r>
              <a:rPr lang="en-US" b="1" dirty="0" err="1"/>
              <a:t>à</a:t>
            </a:r>
            <a:r>
              <a:rPr lang="en-US" b="1" dirty="0"/>
              <a:t> </a:t>
            </a:r>
            <a:r>
              <a:rPr lang="en-US" b="1" dirty="0" err="1"/>
              <a:t>votre</a:t>
            </a:r>
            <a:r>
              <a:rPr lang="en-US" b="1" dirty="0"/>
              <a:t> </a:t>
            </a:r>
            <a:r>
              <a:rPr lang="en-US" b="1" dirty="0" err="1"/>
              <a:t>groupe</a:t>
            </a:r>
            <a:r>
              <a:rPr lang="en-US" b="1" dirty="0"/>
              <a:t> par </a:t>
            </a:r>
            <a:r>
              <a:rPr lang="en-US" b="1" dirty="0" err="1"/>
              <a:t>votre</a:t>
            </a:r>
            <a:r>
              <a:rPr lang="en-US" b="1" dirty="0"/>
              <a:t> posture</a:t>
            </a:r>
          </a:p>
          <a:p>
            <a:r>
              <a:rPr lang="en-US" dirty="0" err="1"/>
              <a:t>Expérience</a:t>
            </a:r>
            <a:r>
              <a:rPr lang="en-US" dirty="0"/>
              <a:t> #14: Ma posture </a:t>
            </a:r>
            <a:r>
              <a:rPr lang="en-US" dirty="0" err="1"/>
              <a:t>est</a:t>
            </a:r>
            <a:r>
              <a:rPr lang="en-US" dirty="0"/>
              <a:t> un </a:t>
            </a:r>
            <a:r>
              <a:rPr lang="en-US" dirty="0" err="1"/>
              <a:t>émoji</a:t>
            </a:r>
            <a:r>
              <a:rPr lang="en-US" dirty="0"/>
              <a:t> !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81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Accueillir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Expérience</a:t>
            </a:r>
            <a:r>
              <a:rPr lang="en-US" dirty="0"/>
              <a:t> #15: Un de </a:t>
            </a:r>
            <a:r>
              <a:rPr lang="en-US" dirty="0" err="1"/>
              <a:t>mes</a:t>
            </a:r>
            <a:r>
              <a:rPr lang="en-US" dirty="0"/>
              <a:t> </a:t>
            </a:r>
            <a:r>
              <a:rPr lang="en-US" dirty="0" err="1"/>
              <a:t>élèves</a:t>
            </a:r>
            <a:r>
              <a:rPr lang="en-US" dirty="0"/>
              <a:t> ne </a:t>
            </a:r>
            <a:r>
              <a:rPr lang="en-US" dirty="0" err="1"/>
              <a:t>va</a:t>
            </a:r>
            <a:r>
              <a:rPr lang="en-US" dirty="0"/>
              <a:t> pas </a:t>
            </a:r>
            <a:r>
              <a:rPr lang="en-US" dirty="0" err="1"/>
              <a:t>bien</a:t>
            </a:r>
            <a:r>
              <a:rPr lang="en-US" dirty="0"/>
              <a:t>, je </a:t>
            </a:r>
            <a:r>
              <a:rPr lang="en-US" dirty="0" err="1"/>
              <a:t>m’assois</a:t>
            </a:r>
            <a:r>
              <a:rPr lang="en-US" dirty="0"/>
              <a:t> avec </a:t>
            </a:r>
            <a:r>
              <a:rPr lang="en-US" dirty="0" err="1"/>
              <a:t>lui</a:t>
            </a:r>
            <a:r>
              <a:rPr lang="en-US" dirty="0"/>
              <a:t> (sans paroles)</a:t>
            </a:r>
          </a:p>
          <a:p>
            <a:r>
              <a:rPr lang="en-US" dirty="0" err="1"/>
              <a:t>Expérience</a:t>
            </a:r>
            <a:r>
              <a:rPr lang="en-US" dirty="0"/>
              <a:t> #16: Les parents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remontés</a:t>
            </a:r>
            <a:r>
              <a:rPr lang="en-US" dirty="0"/>
              <a:t>, je les </a:t>
            </a:r>
            <a:r>
              <a:rPr lang="en-US" dirty="0" err="1"/>
              <a:t>accueille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la </a:t>
            </a:r>
            <a:r>
              <a:rPr lang="en-US" dirty="0" err="1"/>
              <a:t>classe</a:t>
            </a:r>
            <a:r>
              <a:rPr lang="en-US" dirty="0"/>
              <a:t> (sans paroles)</a:t>
            </a:r>
          </a:p>
        </p:txBody>
      </p:sp>
    </p:spTree>
    <p:extLst>
      <p:ext uri="{BB962C8B-B14F-4D97-AF65-F5344CB8AC3E}">
        <p14:creationId xmlns:p14="http://schemas.microsoft.com/office/powerpoint/2010/main" val="180598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9023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Ce</a:t>
            </a:r>
            <a:r>
              <a:rPr lang="en-US" dirty="0"/>
              <a:t> TD ne sera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bien</a:t>
            </a:r>
            <a:r>
              <a:rPr lang="en-US" dirty="0"/>
              <a:t>, </a:t>
            </a:r>
            <a:r>
              <a:rPr lang="en-US" dirty="0" err="1"/>
              <a:t>ni</a:t>
            </a:r>
            <a:r>
              <a:rPr lang="en-US" dirty="0"/>
              <a:t> mal,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réussi</a:t>
            </a:r>
            <a:r>
              <a:rPr lang="en-US" dirty="0"/>
              <a:t>,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raté</a:t>
            </a:r>
            <a:r>
              <a:rPr lang="en-US" dirty="0"/>
              <a:t>!</a:t>
            </a:r>
            <a:br>
              <a:rPr lang="en-US" dirty="0"/>
            </a:br>
            <a:r>
              <a:rPr lang="en-US" dirty="0"/>
              <a:t>Il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vivre &amp;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expérimenter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Basé</a:t>
            </a:r>
            <a:r>
              <a:rPr lang="en-US" dirty="0"/>
              <a:t> </a:t>
            </a:r>
            <a:r>
              <a:rPr lang="en-US" dirty="0" err="1"/>
              <a:t>sur</a:t>
            </a:r>
            <a:r>
              <a:rPr lang="en-US" dirty="0"/>
              <a:t> </a:t>
            </a:r>
            <a:r>
              <a:rPr lang="en-US" dirty="0" err="1"/>
              <a:t>l’expérience</a:t>
            </a:r>
            <a:r>
              <a:rPr lang="en-US" dirty="0"/>
              <a:t> </a:t>
            </a:r>
            <a:r>
              <a:rPr lang="en-US" dirty="0" err="1"/>
              <a:t>individuelle</a:t>
            </a:r>
            <a:r>
              <a:rPr lang="en-US" dirty="0"/>
              <a:t> et collective</a:t>
            </a:r>
          </a:p>
          <a:p>
            <a:r>
              <a:rPr lang="en-US" dirty="0" err="1"/>
              <a:t>Principes</a:t>
            </a:r>
            <a:r>
              <a:rPr lang="en-US" dirty="0"/>
              <a:t> </a:t>
            </a:r>
            <a:r>
              <a:rPr lang="en-US" dirty="0" err="1"/>
              <a:t>vicariants</a:t>
            </a:r>
            <a:r>
              <a:rPr lang="en-US" dirty="0"/>
              <a:t> du retour </a:t>
            </a:r>
            <a:r>
              <a:rPr lang="en-US" dirty="0" err="1"/>
              <a:t>d’expérience</a:t>
            </a:r>
            <a:endParaRPr lang="en-US" dirty="0"/>
          </a:p>
          <a:p>
            <a:r>
              <a:rPr lang="en-US" dirty="0"/>
              <a:t>Accords de </a:t>
            </a:r>
            <a:r>
              <a:rPr lang="en-US" dirty="0" err="1"/>
              <a:t>groupe</a:t>
            </a:r>
            <a:r>
              <a:rPr lang="en-US" dirty="0"/>
              <a:t> </a:t>
            </a:r>
            <a:r>
              <a:rPr lang="en-US" dirty="0" err="1"/>
              <a:t>minimaux</a:t>
            </a:r>
            <a:endParaRPr lang="en-US" dirty="0"/>
          </a:p>
          <a:p>
            <a:pPr lvl="1"/>
            <a:r>
              <a:rPr lang="en-US" dirty="0"/>
              <a:t>On ne </a:t>
            </a:r>
            <a:r>
              <a:rPr lang="en-US" dirty="0" err="1"/>
              <a:t>reste</a:t>
            </a:r>
            <a:r>
              <a:rPr lang="en-US" dirty="0"/>
              <a:t> pas </a:t>
            </a:r>
            <a:r>
              <a:rPr lang="en-US" dirty="0" err="1"/>
              <a:t>sur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expérience</a:t>
            </a:r>
            <a:r>
              <a:rPr lang="en-US" dirty="0"/>
              <a:t> qui ne nous </a:t>
            </a:r>
            <a:r>
              <a:rPr lang="en-US" dirty="0" err="1"/>
              <a:t>parle</a:t>
            </a:r>
            <a:r>
              <a:rPr lang="en-US" dirty="0"/>
              <a:t> pas</a:t>
            </a:r>
          </a:p>
          <a:p>
            <a:pPr lvl="1"/>
            <a:r>
              <a:rPr lang="en-US" dirty="0" err="1"/>
              <a:t>Autorisation</a:t>
            </a:r>
            <a:r>
              <a:rPr lang="en-US" dirty="0"/>
              <a:t> de switcher!</a:t>
            </a:r>
          </a:p>
          <a:p>
            <a:pPr lvl="1"/>
            <a:r>
              <a:rPr lang="en-US" dirty="0"/>
              <a:t>Chef </a:t>
            </a:r>
            <a:r>
              <a:rPr lang="en-US" dirty="0" err="1"/>
              <a:t>d’orchestre</a:t>
            </a:r>
            <a:r>
              <a:rPr lang="en-US" dirty="0"/>
              <a:t> (change)</a:t>
            </a:r>
          </a:p>
        </p:txBody>
      </p:sp>
      <p:sp>
        <p:nvSpPr>
          <p:cNvPr id="4" name="Rounded Rectangle 3"/>
          <p:cNvSpPr/>
          <p:nvPr/>
        </p:nvSpPr>
        <p:spPr>
          <a:xfrm rot="20497257">
            <a:off x="2792799" y="4317999"/>
            <a:ext cx="6326909" cy="117763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i="1" dirty="0"/>
              <a:t>16 </a:t>
            </a:r>
            <a:r>
              <a:rPr lang="en-US" sz="4400" i="1" dirty="0" err="1"/>
              <a:t>expériences</a:t>
            </a:r>
            <a:r>
              <a:rPr lang="en-US" sz="4400" i="1" dirty="0"/>
              <a:t> </a:t>
            </a:r>
            <a:r>
              <a:rPr lang="en-US" sz="4400" i="1" dirty="0" err="1"/>
              <a:t>à</a:t>
            </a:r>
            <a:r>
              <a:rPr lang="en-US" sz="4400" i="1" dirty="0"/>
              <a:t> vivre</a:t>
            </a:r>
          </a:p>
        </p:txBody>
      </p:sp>
    </p:spTree>
    <p:extLst>
      <p:ext uri="{BB962C8B-B14F-4D97-AF65-F5344CB8AC3E}">
        <p14:creationId xmlns:p14="http://schemas.microsoft.com/office/powerpoint/2010/main" val="3817267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 corps: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fonction</a:t>
            </a:r>
            <a:r>
              <a:rPr lang="en-US" dirty="0"/>
              <a:t> de </a:t>
            </a:r>
            <a:r>
              <a:rPr lang="en-US" b="1" dirty="0"/>
              <a:t>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Magali</a:t>
            </a:r>
            <a:r>
              <a:rPr lang="en-US" sz="4400" dirty="0"/>
              <a:t> BOIZUMAULT, </a:t>
            </a:r>
            <a:r>
              <a:rPr lang="en-US" sz="4400" dirty="0" err="1"/>
              <a:t>Inspé</a:t>
            </a:r>
            <a:r>
              <a:rPr lang="en-US" sz="4400" dirty="0"/>
              <a:t> Bordeaux, Revue EPS </a:t>
            </a:r>
            <a:r>
              <a:rPr lang="en-US" sz="4400" dirty="0" err="1"/>
              <a:t>Avril</a:t>
            </a:r>
            <a:r>
              <a:rPr lang="en-US" sz="4400" dirty="0"/>
              <a:t> 2018</a:t>
            </a:r>
          </a:p>
          <a:p>
            <a:r>
              <a:rPr lang="en-US" sz="4400" dirty="0" err="1"/>
              <a:t>Cosnier</a:t>
            </a:r>
            <a:r>
              <a:rPr lang="en-US" sz="4400" dirty="0"/>
              <a:t> 82: “Le </a:t>
            </a:r>
            <a:r>
              <a:rPr lang="en-US" sz="4400" dirty="0" err="1"/>
              <a:t>langage</a:t>
            </a:r>
            <a:r>
              <a:rPr lang="en-US" sz="4400" dirty="0"/>
              <a:t> naturel </a:t>
            </a:r>
            <a:r>
              <a:rPr lang="en-US" sz="4400" dirty="0" err="1"/>
              <a:t>est</a:t>
            </a:r>
            <a:r>
              <a:rPr lang="en-US" sz="4400" dirty="0"/>
              <a:t> </a:t>
            </a:r>
            <a:r>
              <a:rPr lang="en-US" sz="4400" dirty="0" err="1"/>
              <a:t>composé</a:t>
            </a:r>
            <a:r>
              <a:rPr lang="en-US" sz="4400" dirty="0"/>
              <a:t> de </a:t>
            </a:r>
            <a:r>
              <a:rPr lang="en-US" sz="4400" dirty="0" err="1"/>
              <a:t>trois</a:t>
            </a:r>
            <a:r>
              <a:rPr lang="en-US" sz="4400" dirty="0"/>
              <a:t> sous-</a:t>
            </a:r>
            <a:r>
              <a:rPr lang="en-US" sz="4400" dirty="0" err="1"/>
              <a:t>systèmes</a:t>
            </a:r>
            <a:r>
              <a:rPr lang="en-US" sz="4400" dirty="0"/>
              <a:t> </a:t>
            </a:r>
            <a:r>
              <a:rPr lang="en-US" sz="4400" dirty="0" err="1"/>
              <a:t>majeurs</a:t>
            </a:r>
            <a:r>
              <a:rPr lang="en-US" sz="4400" dirty="0"/>
              <a:t>: le verbal, le vocal et le </a:t>
            </a:r>
            <a:r>
              <a:rPr lang="en-US" sz="4400" b="1" dirty="0" err="1"/>
              <a:t>gestuel</a:t>
            </a:r>
            <a:r>
              <a:rPr lang="en-US" sz="44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241422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 V - NV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76768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Les relations entre V et NV </a:t>
            </a:r>
            <a:r>
              <a:rPr lang="en-US" sz="3200" dirty="0" err="1"/>
              <a:t>sont</a:t>
            </a:r>
            <a:r>
              <a:rPr lang="en-US" sz="3200" dirty="0"/>
              <a:t> </a:t>
            </a:r>
            <a:r>
              <a:rPr lang="en-US" sz="3200" dirty="0" err="1"/>
              <a:t>diverses</a:t>
            </a:r>
            <a:r>
              <a:rPr lang="en-US" sz="3200" dirty="0"/>
              <a:t>:</a:t>
            </a:r>
          </a:p>
          <a:p>
            <a:r>
              <a:rPr lang="en-US" sz="3200" dirty="0" err="1"/>
              <a:t>Argentin</a:t>
            </a:r>
            <a:r>
              <a:rPr lang="en-US" sz="3200" dirty="0"/>
              <a:t> et </a:t>
            </a:r>
            <a:r>
              <a:rPr lang="en-US" sz="3200" dirty="0" err="1"/>
              <a:t>Ghiglione</a:t>
            </a:r>
            <a:r>
              <a:rPr lang="en-US" sz="3200" dirty="0"/>
              <a:t> 84: </a:t>
            </a:r>
            <a:r>
              <a:rPr lang="en-US" sz="3200" dirty="0" err="1"/>
              <a:t>Parfois</a:t>
            </a:r>
            <a:r>
              <a:rPr lang="en-US" sz="3200" dirty="0"/>
              <a:t> </a:t>
            </a:r>
            <a:r>
              <a:rPr lang="en-US" sz="3200" dirty="0" err="1"/>
              <a:t>il</a:t>
            </a:r>
            <a:r>
              <a:rPr lang="en-US" sz="3200" dirty="0"/>
              <a:t> y a dissonance entre V et NV, </a:t>
            </a:r>
            <a:r>
              <a:rPr lang="en-US" sz="3200" dirty="0" err="1"/>
              <a:t>ce</a:t>
            </a:r>
            <a:r>
              <a:rPr lang="en-US" sz="3200" dirty="0"/>
              <a:t> qui </a:t>
            </a:r>
            <a:r>
              <a:rPr lang="en-US" sz="3200" dirty="0" err="1"/>
              <a:t>entraîne</a:t>
            </a:r>
            <a:r>
              <a:rPr lang="en-US" sz="3200" dirty="0"/>
              <a:t> </a:t>
            </a:r>
            <a:r>
              <a:rPr lang="en-US" sz="3200" dirty="0" err="1"/>
              <a:t>une</a:t>
            </a:r>
            <a:r>
              <a:rPr lang="en-US" sz="3200" dirty="0"/>
              <a:t> communication </a:t>
            </a:r>
            <a:r>
              <a:rPr lang="en-US" sz="3200" dirty="0" err="1"/>
              <a:t>paradoxale</a:t>
            </a:r>
            <a:r>
              <a:rPr lang="en-US" sz="3200" dirty="0"/>
              <a:t>.</a:t>
            </a:r>
          </a:p>
          <a:p>
            <a:r>
              <a:rPr lang="en-US" sz="3200" dirty="0"/>
              <a:t>Par </a:t>
            </a:r>
            <a:r>
              <a:rPr lang="en-US" sz="3200" dirty="0" err="1"/>
              <a:t>deux</a:t>
            </a:r>
            <a:r>
              <a:rPr lang="en-US" sz="3200" dirty="0"/>
              <a:t> en 2 </a:t>
            </a:r>
            <a:r>
              <a:rPr lang="en-US" sz="3200" dirty="0" err="1"/>
              <a:t>lignes</a:t>
            </a:r>
            <a:r>
              <a:rPr lang="en-US" sz="3200" dirty="0"/>
              <a:t>:</a:t>
            </a:r>
          </a:p>
          <a:p>
            <a:r>
              <a:rPr lang="en-US" sz="3200" b="1" dirty="0" err="1"/>
              <a:t>Expérience</a:t>
            </a:r>
            <a:r>
              <a:rPr lang="en-US" sz="3200" b="1" dirty="0"/>
              <a:t> #1: je dis </a:t>
            </a:r>
            <a:r>
              <a:rPr lang="en-US" sz="3200" b="1" dirty="0" err="1"/>
              <a:t>oui</a:t>
            </a:r>
            <a:r>
              <a:rPr lang="en-US" sz="3200" b="1" dirty="0"/>
              <a:t> et je </a:t>
            </a:r>
            <a:r>
              <a:rPr lang="en-US" sz="3200" b="1" dirty="0" err="1"/>
              <a:t>pense</a:t>
            </a:r>
            <a:r>
              <a:rPr lang="en-US" sz="3200" b="1" dirty="0"/>
              <a:t> non</a:t>
            </a:r>
          </a:p>
          <a:p>
            <a:r>
              <a:rPr lang="en-US" sz="3200" b="1" dirty="0" err="1"/>
              <a:t>Expérience</a:t>
            </a:r>
            <a:r>
              <a:rPr lang="en-US" sz="3200" b="1" dirty="0"/>
              <a:t> #2: je dis non et je </a:t>
            </a:r>
            <a:r>
              <a:rPr lang="en-US" sz="3200" b="1" dirty="0" err="1"/>
              <a:t>pense</a:t>
            </a:r>
            <a:r>
              <a:rPr lang="en-US" sz="3200" b="1" dirty="0"/>
              <a:t> </a:t>
            </a:r>
            <a:r>
              <a:rPr lang="en-US" sz="3200" b="1" dirty="0" err="1"/>
              <a:t>oui</a:t>
            </a:r>
            <a:endParaRPr lang="en-US" sz="3200" b="1" dirty="0"/>
          </a:p>
          <a:p>
            <a:r>
              <a:rPr lang="en-US" sz="3200" dirty="0" err="1"/>
              <a:t>Dans</a:t>
            </a:r>
            <a:r>
              <a:rPr lang="en-US" sz="3200" dirty="0"/>
              <a:t> </a:t>
            </a:r>
            <a:r>
              <a:rPr lang="en-US" sz="3200" dirty="0" err="1"/>
              <a:t>ce</a:t>
            </a:r>
            <a:r>
              <a:rPr lang="en-US" sz="3200" dirty="0"/>
              <a:t> </a:t>
            </a:r>
            <a:r>
              <a:rPr lang="en-US" sz="3200" dirty="0" err="1"/>
              <a:t>cas</a:t>
            </a:r>
            <a:r>
              <a:rPr lang="en-US" sz="3200" dirty="0"/>
              <a:t>, </a:t>
            </a:r>
            <a:r>
              <a:rPr lang="en-US" sz="3200" dirty="0" err="1"/>
              <a:t>c’est</a:t>
            </a:r>
            <a:r>
              <a:rPr lang="en-US" sz="3200" dirty="0"/>
              <a:t> </a:t>
            </a:r>
            <a:r>
              <a:rPr lang="en-US" sz="3200" dirty="0" err="1"/>
              <a:t>prioritairement</a:t>
            </a:r>
            <a:r>
              <a:rPr lang="en-US" sz="3200" dirty="0"/>
              <a:t> le NV qui </a:t>
            </a:r>
            <a:r>
              <a:rPr lang="en-US" sz="3200" dirty="0" err="1"/>
              <a:t>est</a:t>
            </a:r>
            <a:r>
              <a:rPr lang="en-US" sz="3200" dirty="0"/>
              <a:t> </a:t>
            </a:r>
            <a:r>
              <a:rPr lang="en-US" sz="3200" dirty="0" err="1"/>
              <a:t>interprété</a:t>
            </a:r>
            <a:r>
              <a:rPr lang="en-US" sz="32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" y="6321623"/>
            <a:ext cx="8805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Un merci </a:t>
            </a:r>
            <a:r>
              <a:rPr lang="en-US" sz="1200" dirty="0" err="1"/>
              <a:t>à</a:t>
            </a:r>
            <a:r>
              <a:rPr lang="en-US" sz="1200" dirty="0"/>
              <a:t> </a:t>
            </a:r>
            <a:r>
              <a:rPr lang="en-US" sz="1200" dirty="0" err="1"/>
              <a:t>Khoufrenne</a:t>
            </a:r>
            <a:r>
              <a:rPr lang="en-US" sz="1200" dirty="0"/>
              <a:t> </a:t>
            </a:r>
            <a:r>
              <a:rPr lang="en-US" sz="1200" dirty="0" err="1"/>
              <a:t>Douma</a:t>
            </a:r>
            <a:r>
              <a:rPr lang="en-US" sz="1200" dirty="0"/>
              <a:t>, </a:t>
            </a:r>
            <a:r>
              <a:rPr lang="en-US" sz="1200" dirty="0" err="1"/>
              <a:t>enseignante</a:t>
            </a:r>
            <a:r>
              <a:rPr lang="en-US" sz="1200" dirty="0"/>
              <a:t> au </a:t>
            </a:r>
            <a:r>
              <a:rPr lang="en-US" sz="1200" dirty="0" err="1"/>
              <a:t>Staps</a:t>
            </a:r>
            <a:r>
              <a:rPr lang="en-US" sz="1200" dirty="0"/>
              <a:t> de Nice, pour un moment qui a inspire </a:t>
            </a:r>
            <a:r>
              <a:rPr lang="en-US" sz="1200" dirty="0" err="1"/>
              <a:t>cette</a:t>
            </a:r>
            <a:r>
              <a:rPr lang="en-US" sz="1200" dirty="0"/>
              <a:t> </a:t>
            </a:r>
            <a:r>
              <a:rPr lang="en-US" sz="1200" dirty="0" err="1"/>
              <a:t>expérience</a:t>
            </a:r>
            <a:r>
              <a:rPr lang="en-US" sz="12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852549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Attention </a:t>
            </a:r>
            <a:r>
              <a:rPr lang="en-US" dirty="0" err="1"/>
              <a:t>à</a:t>
            </a:r>
            <a:r>
              <a:rPr lang="en-US" dirty="0"/>
              <a:t> la communication NV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5330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BOIZUMAULT-BARRIERE (2013): </a:t>
            </a:r>
            <a:r>
              <a:rPr lang="en-US" dirty="0" err="1"/>
              <a:t>l’attention</a:t>
            </a:r>
            <a:r>
              <a:rPr lang="en-US" dirty="0"/>
              <a:t> </a:t>
            </a:r>
            <a:r>
              <a:rPr lang="en-US" dirty="0" err="1"/>
              <a:t>portée</a:t>
            </a:r>
            <a:r>
              <a:rPr lang="en-US" dirty="0"/>
              <a:t> aux </a:t>
            </a:r>
            <a:r>
              <a:rPr lang="en-US" dirty="0" err="1"/>
              <a:t>enseignants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la CNV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extrêment</a:t>
            </a:r>
            <a:r>
              <a:rPr lang="en-US" dirty="0"/>
              <a:t> </a:t>
            </a:r>
            <a:r>
              <a:rPr lang="en-US" dirty="0" err="1"/>
              <a:t>faible</a:t>
            </a:r>
            <a:r>
              <a:rPr lang="en-US" dirty="0"/>
              <a:t> </a:t>
            </a:r>
            <a:r>
              <a:rPr lang="en-US" dirty="0" err="1"/>
              <a:t>voir</a:t>
            </a:r>
            <a:r>
              <a:rPr lang="en-US" dirty="0"/>
              <a:t> </a:t>
            </a:r>
            <a:r>
              <a:rPr lang="en-US" dirty="0" err="1"/>
              <a:t>inexistante</a:t>
            </a:r>
            <a:r>
              <a:rPr lang="en-US" dirty="0"/>
              <a:t>. 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ont</a:t>
            </a:r>
            <a:r>
              <a:rPr lang="en-US" dirty="0"/>
              <a:t> </a:t>
            </a:r>
            <a:r>
              <a:rPr lang="en-US" dirty="0" err="1"/>
              <a:t>peu</a:t>
            </a:r>
            <a:r>
              <a:rPr lang="en-US" dirty="0"/>
              <a:t> conscience de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véhicule</a:t>
            </a:r>
            <a:r>
              <a:rPr lang="en-US" dirty="0"/>
              <a:t> </a:t>
            </a:r>
            <a:r>
              <a:rPr lang="en-US" dirty="0" err="1"/>
              <a:t>leur</a:t>
            </a:r>
            <a:r>
              <a:rPr lang="en-US" dirty="0"/>
              <a:t> corps en </a:t>
            </a:r>
            <a:r>
              <a:rPr lang="en-US" dirty="0" err="1"/>
              <a:t>classe</a:t>
            </a:r>
            <a:r>
              <a:rPr lang="en-US" dirty="0"/>
              <a:t>.</a:t>
            </a:r>
          </a:p>
          <a:p>
            <a:r>
              <a:rPr lang="en-US" b="1" dirty="0" err="1"/>
              <a:t>Expérience</a:t>
            </a:r>
            <a:r>
              <a:rPr lang="en-US" b="1" dirty="0"/>
              <a:t> #3: Lire un </a:t>
            </a:r>
            <a:r>
              <a:rPr lang="en-US" b="1" dirty="0" err="1"/>
              <a:t>livre</a:t>
            </a:r>
            <a:r>
              <a:rPr lang="en-US" b="1" dirty="0"/>
              <a:t> sans le son</a:t>
            </a:r>
          </a:p>
          <a:p>
            <a:r>
              <a:rPr lang="en-US" b="1" dirty="0" err="1"/>
              <a:t>Expérience</a:t>
            </a:r>
            <a:r>
              <a:rPr lang="en-US" b="1" dirty="0"/>
              <a:t> #4: Lire un </a:t>
            </a:r>
            <a:r>
              <a:rPr lang="en-US" b="1" dirty="0" err="1"/>
              <a:t>livre</a:t>
            </a:r>
            <a:r>
              <a:rPr lang="en-US" b="1" dirty="0"/>
              <a:t> </a:t>
            </a:r>
            <a:r>
              <a:rPr lang="en-US" b="1" dirty="0" err="1"/>
              <a:t>filmé</a:t>
            </a:r>
            <a:r>
              <a:rPr lang="en-US" b="1" dirty="0"/>
              <a:t>: </a:t>
            </a:r>
            <a:r>
              <a:rPr lang="en-US" b="1" dirty="0" err="1"/>
              <a:t>étude</a:t>
            </a:r>
            <a:r>
              <a:rPr lang="en-US" b="1" dirty="0"/>
              <a:t> du NV</a:t>
            </a:r>
          </a:p>
          <a:p>
            <a:r>
              <a:rPr lang="en-US" b="1" dirty="0" err="1"/>
              <a:t>Expérience</a:t>
            </a:r>
            <a:r>
              <a:rPr lang="en-US" b="1" dirty="0"/>
              <a:t> #4b: </a:t>
            </a:r>
            <a:r>
              <a:rPr lang="en-US" b="1" dirty="0" err="1"/>
              <a:t>Regarder</a:t>
            </a:r>
            <a:r>
              <a:rPr lang="en-US" b="1" dirty="0"/>
              <a:t> le visage de </a:t>
            </a:r>
            <a:r>
              <a:rPr lang="en-US" b="1" dirty="0" err="1"/>
              <a:t>celui</a:t>
            </a:r>
            <a:r>
              <a:rPr lang="en-US" b="1" dirty="0"/>
              <a:t> qui lit, </a:t>
            </a:r>
            <a:r>
              <a:rPr lang="en-US" b="1" dirty="0" err="1"/>
              <a:t>texte</a:t>
            </a:r>
            <a:r>
              <a:rPr lang="en-US" b="1" dirty="0"/>
              <a:t> </a:t>
            </a:r>
            <a:r>
              <a:rPr lang="en-US" b="1" dirty="0" err="1"/>
              <a:t>caché</a:t>
            </a:r>
            <a:r>
              <a:rPr lang="en-US" b="1" dirty="0"/>
              <a:t>, et essayer de </a:t>
            </a:r>
            <a:r>
              <a:rPr lang="en-US" b="1" dirty="0" err="1"/>
              <a:t>comprendre</a:t>
            </a:r>
            <a:r>
              <a:rPr lang="en-US" b="1" dirty="0"/>
              <a:t> </a:t>
            </a:r>
            <a:r>
              <a:rPr lang="en-US" b="1" dirty="0" err="1"/>
              <a:t>l’histoire</a:t>
            </a:r>
            <a:endParaRPr lang="en-US" b="1" dirty="0"/>
          </a:p>
          <a:p>
            <a:r>
              <a:rPr lang="en-US" b="1" dirty="0" err="1"/>
              <a:t>Expérience</a:t>
            </a:r>
            <a:r>
              <a:rPr lang="en-US" b="1" dirty="0"/>
              <a:t> #5: </a:t>
            </a:r>
            <a:r>
              <a:rPr lang="en-US" b="1" dirty="0" err="1"/>
              <a:t>Séverine</a:t>
            </a:r>
            <a:r>
              <a:rPr lang="en-US" b="1" dirty="0"/>
              <a:t> + lecture CP</a:t>
            </a:r>
          </a:p>
          <a:p>
            <a:r>
              <a:rPr lang="en-US" b="1" dirty="0" err="1"/>
              <a:t>Expérience</a:t>
            </a:r>
            <a:r>
              <a:rPr lang="en-US" b="1" dirty="0"/>
              <a:t> #6: </a:t>
            </a:r>
            <a:r>
              <a:rPr lang="en-US" b="1" dirty="0" err="1"/>
              <a:t>Déplacer</a:t>
            </a:r>
            <a:r>
              <a:rPr lang="en-US" b="1" dirty="0"/>
              <a:t> un </a:t>
            </a:r>
            <a:r>
              <a:rPr lang="en-US" b="1" dirty="0" err="1"/>
              <a:t>groupe</a:t>
            </a:r>
            <a:r>
              <a:rPr lang="en-US" b="1" dirty="0"/>
              <a:t> (avec…)</a:t>
            </a:r>
          </a:p>
        </p:txBody>
      </p:sp>
    </p:spTree>
    <p:extLst>
      <p:ext uri="{BB962C8B-B14F-4D97-AF65-F5344CB8AC3E}">
        <p14:creationId xmlns:p14="http://schemas.microsoft.com/office/powerpoint/2010/main" val="1952799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Expériences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vivre en NV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err="1"/>
              <a:t>expérience</a:t>
            </a:r>
            <a:r>
              <a:rPr lang="en-US" i="1" dirty="0"/>
              <a:t> #6: </a:t>
            </a:r>
            <a:r>
              <a:rPr lang="en-US" i="1" dirty="0" err="1"/>
              <a:t>Déplacer</a:t>
            </a:r>
            <a:r>
              <a:rPr lang="en-US" i="1" dirty="0"/>
              <a:t> un </a:t>
            </a:r>
            <a:r>
              <a:rPr lang="en-US" i="1" dirty="0" err="1"/>
              <a:t>groupe</a:t>
            </a:r>
            <a:r>
              <a:rPr lang="en-US" i="1" dirty="0"/>
              <a:t> (avec…)</a:t>
            </a:r>
          </a:p>
          <a:p>
            <a:r>
              <a:rPr lang="en-US" dirty="0" err="1"/>
              <a:t>Humour</a:t>
            </a:r>
            <a:endParaRPr lang="en-US" dirty="0"/>
          </a:p>
          <a:p>
            <a:r>
              <a:rPr lang="en-US" dirty="0"/>
              <a:t>Entrain</a:t>
            </a:r>
          </a:p>
          <a:p>
            <a:r>
              <a:rPr lang="en-US" dirty="0" err="1"/>
              <a:t>Poésie</a:t>
            </a:r>
            <a:endParaRPr lang="en-US" dirty="0"/>
          </a:p>
          <a:p>
            <a:r>
              <a:rPr lang="en-US" dirty="0" err="1"/>
              <a:t>Sérieux</a:t>
            </a:r>
            <a:endParaRPr lang="en-US" dirty="0"/>
          </a:p>
          <a:p>
            <a:r>
              <a:rPr lang="en-US" dirty="0"/>
              <a:t>Cadre</a:t>
            </a:r>
          </a:p>
          <a:p>
            <a:r>
              <a:rPr lang="en-US" dirty="0" err="1"/>
              <a:t>Rapidité</a:t>
            </a:r>
            <a:endParaRPr lang="en-US" dirty="0"/>
          </a:p>
          <a:p>
            <a:r>
              <a:rPr lang="en-US" dirty="0"/>
              <a:t>…. (</a:t>
            </a:r>
            <a:r>
              <a:rPr lang="en-US" dirty="0" err="1"/>
              <a:t>libre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Et tout </a:t>
            </a:r>
            <a:r>
              <a:rPr lang="en-US" dirty="0" err="1"/>
              <a:t>ça</a:t>
            </a:r>
            <a:r>
              <a:rPr lang="en-US" dirty="0"/>
              <a:t> sans </a:t>
            </a:r>
            <a:r>
              <a:rPr lang="en-US" dirty="0" err="1"/>
              <a:t>parler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10727" y="2932545"/>
            <a:ext cx="2678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Par 4</a:t>
            </a:r>
          </a:p>
        </p:txBody>
      </p:sp>
    </p:spTree>
    <p:extLst>
      <p:ext uri="{BB962C8B-B14F-4D97-AF65-F5344CB8AC3E}">
        <p14:creationId xmlns:p14="http://schemas.microsoft.com/office/powerpoint/2010/main" val="1003920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 </a:t>
            </a:r>
            <a:r>
              <a:rPr lang="en-US" dirty="0" err="1"/>
              <a:t>enseignant</a:t>
            </a:r>
            <a:r>
              <a:rPr lang="en-US" dirty="0"/>
              <a:t> </a:t>
            </a:r>
            <a:r>
              <a:rPr lang="en-US" dirty="0" err="1"/>
              <a:t>comédien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Cadet et Tellier (2014) </a:t>
            </a:r>
            <a:r>
              <a:rPr lang="en-US" dirty="0" err="1"/>
              <a:t>précisent</a:t>
            </a:r>
            <a:r>
              <a:rPr lang="en-US" dirty="0"/>
              <a:t> que “tout </a:t>
            </a:r>
            <a:r>
              <a:rPr lang="en-US" dirty="0" err="1"/>
              <a:t>comme</a:t>
            </a:r>
            <a:r>
              <a:rPr lang="en-US" dirty="0"/>
              <a:t> le </a:t>
            </a:r>
            <a:r>
              <a:rPr lang="en-US" dirty="0" err="1"/>
              <a:t>comédien</a:t>
            </a:r>
            <a:r>
              <a:rPr lang="en-US" dirty="0"/>
              <a:t>, </a:t>
            </a:r>
            <a:r>
              <a:rPr lang="en-US" dirty="0" err="1"/>
              <a:t>l’enseignant</a:t>
            </a:r>
            <a:r>
              <a:rPr lang="en-US" dirty="0"/>
              <a:t> </a:t>
            </a:r>
            <a:r>
              <a:rPr lang="en-US" dirty="0" err="1"/>
              <a:t>utilise</a:t>
            </a:r>
            <a:r>
              <a:rPr lang="en-US" dirty="0"/>
              <a:t> son corps et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voix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outil</a:t>
            </a:r>
            <a:r>
              <a:rPr lang="en-US" dirty="0"/>
              <a:t> de travail.” </a:t>
            </a:r>
          </a:p>
          <a:p>
            <a:r>
              <a:rPr lang="en-US" dirty="0" err="1"/>
              <a:t>Pujade</a:t>
            </a:r>
            <a:r>
              <a:rPr lang="en-US" dirty="0"/>
              <a:t> Renaud (1983): il </a:t>
            </a:r>
            <a:r>
              <a:rPr lang="en-US" dirty="0" err="1"/>
              <a:t>travaille</a:t>
            </a:r>
            <a:r>
              <a:rPr lang="en-US" dirty="0"/>
              <a:t> </a:t>
            </a:r>
            <a:r>
              <a:rPr lang="en-US" dirty="0" err="1"/>
              <a:t>ses</a:t>
            </a:r>
            <a:r>
              <a:rPr lang="en-US" dirty="0"/>
              <a:t> entrées, </a:t>
            </a:r>
            <a:r>
              <a:rPr lang="en-US" dirty="0" err="1"/>
              <a:t>prépare</a:t>
            </a:r>
            <a:r>
              <a:rPr lang="en-US" dirty="0"/>
              <a:t>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effets</a:t>
            </a:r>
            <a:r>
              <a:rPr lang="en-US" dirty="0"/>
              <a:t> </a:t>
            </a:r>
            <a:r>
              <a:rPr lang="en-US" dirty="0" err="1"/>
              <a:t>gestuels</a:t>
            </a:r>
            <a:r>
              <a:rPr lang="en-US" dirty="0"/>
              <a:t> et </a:t>
            </a:r>
            <a:r>
              <a:rPr lang="en-US" dirty="0" err="1"/>
              <a:t>vocaux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Expérience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vivre #7b: </a:t>
            </a:r>
            <a:r>
              <a:rPr lang="en-US" dirty="0" err="1"/>
              <a:t>entrer</a:t>
            </a:r>
            <a:r>
              <a:rPr lang="en-US" dirty="0"/>
              <a:t> en </a:t>
            </a:r>
            <a:r>
              <a:rPr lang="en-US" dirty="0" err="1"/>
              <a:t>classe</a:t>
            </a:r>
            <a:r>
              <a:rPr lang="en-US" dirty="0"/>
              <a:t> et </a:t>
            </a:r>
            <a:r>
              <a:rPr lang="en-US" dirty="0" err="1"/>
              <a:t>captiver</a:t>
            </a:r>
            <a:r>
              <a:rPr lang="en-US" dirty="0"/>
              <a:t> </a:t>
            </a:r>
            <a:r>
              <a:rPr lang="en-US" dirty="0" err="1"/>
              <a:t>l’attention</a:t>
            </a:r>
            <a:r>
              <a:rPr lang="en-US" dirty="0"/>
              <a:t> du </a:t>
            </a:r>
            <a:r>
              <a:rPr lang="en-US" dirty="0" err="1"/>
              <a:t>groupe</a:t>
            </a:r>
            <a:r>
              <a:rPr lang="en-US" dirty="0"/>
              <a:t> (</a:t>
            </a:r>
            <a:r>
              <a:rPr lang="en-US" dirty="0" err="1"/>
              <a:t>prépa</a:t>
            </a:r>
            <a:r>
              <a:rPr lang="en-US" dirty="0"/>
              <a:t> par </a:t>
            </a:r>
            <a:r>
              <a:rPr lang="en-US" dirty="0" err="1"/>
              <a:t>groupe</a:t>
            </a:r>
            <a:r>
              <a:rPr lang="en-US" dirty="0"/>
              <a:t> de 3)</a:t>
            </a:r>
          </a:p>
          <a:p>
            <a:r>
              <a:rPr lang="en-US" b="1" dirty="0" err="1"/>
              <a:t>Expérience</a:t>
            </a:r>
            <a:r>
              <a:rPr lang="en-US" b="1" dirty="0"/>
              <a:t> </a:t>
            </a:r>
            <a:r>
              <a:rPr lang="en-US" b="1" dirty="0" err="1"/>
              <a:t>à</a:t>
            </a:r>
            <a:r>
              <a:rPr lang="en-US" b="1" dirty="0"/>
              <a:t> vivre #8: </a:t>
            </a:r>
            <a:r>
              <a:rPr lang="en-US" b="1" dirty="0" err="1"/>
              <a:t>Ancrage</a:t>
            </a:r>
            <a:r>
              <a:rPr lang="en-US" b="1" dirty="0"/>
              <a:t>: la fleur</a:t>
            </a:r>
          </a:p>
        </p:txBody>
      </p:sp>
    </p:spTree>
    <p:extLst>
      <p:ext uri="{BB962C8B-B14F-4D97-AF65-F5344CB8AC3E}">
        <p14:creationId xmlns:p14="http://schemas.microsoft.com/office/powerpoint/2010/main" val="3150171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038386-A455-0B4F-85FB-7A8131787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8298" y="228600"/>
            <a:ext cx="2697854" cy="758952"/>
          </a:xfrm>
        </p:spPr>
        <p:txBody>
          <a:bodyPr/>
          <a:lstStyle/>
          <a:p>
            <a:r>
              <a:rPr lang="fr-FR" dirty="0"/>
              <a:t>La fleur</a:t>
            </a:r>
          </a:p>
        </p:txBody>
      </p:sp>
      <p:pic>
        <p:nvPicPr>
          <p:cNvPr id="5" name="Espace réservé du contenu 4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8BDA6A18-1669-7B45-BA23-6C0B79C3773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5275" y="228601"/>
            <a:ext cx="5973023" cy="6400800"/>
          </a:xfrm>
        </p:spPr>
      </p:pic>
    </p:spTree>
    <p:extLst>
      <p:ext uri="{BB962C8B-B14F-4D97-AF65-F5344CB8AC3E}">
        <p14:creationId xmlns:p14="http://schemas.microsoft.com/office/powerpoint/2010/main" val="3617856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 </a:t>
            </a:r>
            <a:r>
              <a:rPr lang="en-US" dirty="0" err="1"/>
              <a:t>comportement</a:t>
            </a:r>
            <a:r>
              <a:rPr lang="en-US" dirty="0"/>
              <a:t> spatial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4400" cy="4822952"/>
          </a:xfrm>
        </p:spPr>
        <p:txBody>
          <a:bodyPr>
            <a:normAutofit fontScale="92500"/>
          </a:bodyPr>
          <a:lstStyle/>
          <a:p>
            <a:r>
              <a:rPr lang="en-US" dirty="0"/>
              <a:t>Hall (71): la </a:t>
            </a:r>
            <a:r>
              <a:rPr lang="en-US" dirty="0" err="1"/>
              <a:t>proxémie</a:t>
            </a:r>
            <a:r>
              <a:rPr lang="en-US" dirty="0"/>
              <a:t> </a:t>
            </a:r>
            <a:r>
              <a:rPr lang="en-US" dirty="0" err="1"/>
              <a:t>concerne</a:t>
            </a:r>
            <a:r>
              <a:rPr lang="en-US" dirty="0"/>
              <a:t> les distances </a:t>
            </a:r>
            <a:r>
              <a:rPr lang="en-US" dirty="0" err="1"/>
              <a:t>interpersonnelles</a:t>
            </a:r>
            <a:r>
              <a:rPr lang="en-US" dirty="0"/>
              <a:t> (</a:t>
            </a:r>
            <a:r>
              <a:rPr lang="en-US" dirty="0" err="1"/>
              <a:t>intime</a:t>
            </a:r>
            <a:r>
              <a:rPr lang="en-US" dirty="0"/>
              <a:t>, </a:t>
            </a:r>
            <a:r>
              <a:rPr lang="en-US" dirty="0" err="1"/>
              <a:t>personnelle</a:t>
            </a:r>
            <a:r>
              <a:rPr lang="en-US" dirty="0"/>
              <a:t>, </a:t>
            </a:r>
            <a:r>
              <a:rPr lang="en-US" dirty="0" err="1"/>
              <a:t>sociale</a:t>
            </a:r>
            <a:r>
              <a:rPr lang="en-US" dirty="0"/>
              <a:t>, </a:t>
            </a:r>
            <a:r>
              <a:rPr lang="en-US" dirty="0" err="1"/>
              <a:t>publique</a:t>
            </a:r>
            <a:r>
              <a:rPr lang="en-US" dirty="0"/>
              <a:t>). </a:t>
            </a:r>
            <a:r>
              <a:rPr lang="en-US"/>
              <a:t>Les distances </a:t>
            </a:r>
            <a:r>
              <a:rPr lang="en-US" dirty="0" err="1"/>
              <a:t>impacteraient</a:t>
            </a:r>
            <a:r>
              <a:rPr lang="en-US" dirty="0"/>
              <a:t> la </a:t>
            </a:r>
            <a:r>
              <a:rPr lang="en-US" dirty="0" err="1"/>
              <a:t>mimogestualité</a:t>
            </a:r>
            <a:r>
              <a:rPr lang="en-US" dirty="0"/>
              <a:t>.</a:t>
            </a:r>
          </a:p>
          <a:p>
            <a:r>
              <a:rPr lang="en-US" dirty="0"/>
              <a:t>Forest (2006) met en </a:t>
            </a:r>
            <a:r>
              <a:rPr lang="en-US" dirty="0" err="1"/>
              <a:t>évidence</a:t>
            </a:r>
            <a:r>
              <a:rPr lang="en-US" dirty="0"/>
              <a:t> </a:t>
            </a:r>
            <a:r>
              <a:rPr lang="en-US" dirty="0" err="1"/>
              <a:t>qu’un</a:t>
            </a:r>
            <a:r>
              <a:rPr lang="en-US" dirty="0"/>
              <a:t> usage </a:t>
            </a:r>
            <a:r>
              <a:rPr lang="en-US" dirty="0" err="1"/>
              <a:t>adapté</a:t>
            </a:r>
            <a:r>
              <a:rPr lang="en-US" dirty="0"/>
              <a:t> des </a:t>
            </a:r>
            <a:r>
              <a:rPr lang="en-US" dirty="0" err="1"/>
              <a:t>éléments</a:t>
            </a:r>
            <a:r>
              <a:rPr lang="en-US" dirty="0"/>
              <a:t> </a:t>
            </a:r>
            <a:r>
              <a:rPr lang="en-US" dirty="0" err="1"/>
              <a:t>proxémiques</a:t>
            </a:r>
            <a:r>
              <a:rPr lang="en-US" dirty="0"/>
              <a:t> </a:t>
            </a:r>
            <a:r>
              <a:rPr lang="en-US" dirty="0" err="1"/>
              <a:t>aurait</a:t>
            </a:r>
            <a:r>
              <a:rPr lang="en-US" dirty="0"/>
              <a:t> pour </a:t>
            </a:r>
            <a:r>
              <a:rPr lang="en-US" dirty="0" err="1"/>
              <a:t>effet</a:t>
            </a:r>
            <a:r>
              <a:rPr lang="en-US" dirty="0"/>
              <a:t> </a:t>
            </a:r>
            <a:r>
              <a:rPr lang="en-US" dirty="0" err="1"/>
              <a:t>d’augmenter</a:t>
            </a:r>
            <a:r>
              <a:rPr lang="en-US" dirty="0"/>
              <a:t> le temps de </a:t>
            </a:r>
            <a:r>
              <a:rPr lang="en-US" dirty="0" err="1"/>
              <a:t>l’exposition</a:t>
            </a:r>
            <a:r>
              <a:rPr lang="en-US" dirty="0"/>
              <a:t> </a:t>
            </a:r>
            <a:r>
              <a:rPr lang="en-US" dirty="0" err="1"/>
              <a:t>directe</a:t>
            </a:r>
            <a:r>
              <a:rPr lang="en-US" dirty="0"/>
              <a:t> des </a:t>
            </a:r>
            <a:r>
              <a:rPr lang="en-US" dirty="0" err="1"/>
              <a:t>élèves</a:t>
            </a:r>
            <a:r>
              <a:rPr lang="en-US" dirty="0"/>
              <a:t> au </a:t>
            </a:r>
            <a:r>
              <a:rPr lang="en-US" dirty="0" err="1"/>
              <a:t>contenu</a:t>
            </a:r>
            <a:r>
              <a:rPr lang="en-US" dirty="0"/>
              <a:t>, et </a:t>
            </a:r>
            <a:r>
              <a:rPr lang="en-US" dirty="0" err="1"/>
              <a:t>donc</a:t>
            </a:r>
            <a:r>
              <a:rPr lang="en-US" dirty="0"/>
              <a:t> </a:t>
            </a:r>
            <a:r>
              <a:rPr lang="en-US" dirty="0" err="1"/>
              <a:t>leur</a:t>
            </a:r>
            <a:r>
              <a:rPr lang="en-US" dirty="0"/>
              <a:t> temps </a:t>
            </a:r>
            <a:r>
              <a:rPr lang="en-US" dirty="0" err="1"/>
              <a:t>d’apprentissage</a:t>
            </a:r>
            <a:r>
              <a:rPr lang="en-US" dirty="0"/>
              <a:t> </a:t>
            </a:r>
            <a:r>
              <a:rPr lang="en-US" dirty="0" err="1"/>
              <a:t>effectif</a:t>
            </a:r>
            <a:r>
              <a:rPr lang="en-US" dirty="0"/>
              <a:t>.</a:t>
            </a:r>
          </a:p>
          <a:p>
            <a:r>
              <a:rPr lang="en-US" b="1" dirty="0" err="1"/>
              <a:t>Expérience</a:t>
            </a:r>
            <a:r>
              <a:rPr lang="en-US" b="1" dirty="0"/>
              <a:t> </a:t>
            </a:r>
            <a:r>
              <a:rPr lang="en-US" b="1" dirty="0" err="1"/>
              <a:t>à</a:t>
            </a:r>
            <a:r>
              <a:rPr lang="en-US" b="1" dirty="0"/>
              <a:t> vivre #9: vivre </a:t>
            </a:r>
            <a:r>
              <a:rPr lang="en-US" b="1" dirty="0" err="1"/>
              <a:t>cette</a:t>
            </a:r>
            <a:r>
              <a:rPr lang="en-US" b="1" dirty="0"/>
              <a:t> distance</a:t>
            </a:r>
            <a:r>
              <a:rPr lang="en-US" dirty="0"/>
              <a:t>.</a:t>
            </a:r>
          </a:p>
          <a:p>
            <a:r>
              <a:rPr lang="en-US" dirty="0" err="1"/>
              <a:t>Expérience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vivre #10: </a:t>
            </a:r>
            <a:r>
              <a:rPr lang="en-US" dirty="0" err="1"/>
              <a:t>toucher</a:t>
            </a:r>
            <a:r>
              <a:rPr lang="en-US" dirty="0"/>
              <a:t> pour aider (</a:t>
            </a:r>
            <a:r>
              <a:rPr lang="en-US" dirty="0" err="1"/>
              <a:t>positionner</a:t>
            </a:r>
            <a:r>
              <a:rPr lang="en-US" dirty="0"/>
              <a:t> le </a:t>
            </a:r>
            <a:r>
              <a:rPr lang="en-US" dirty="0" err="1"/>
              <a:t>stylo</a:t>
            </a:r>
            <a:r>
              <a:rPr lang="en-US" dirty="0"/>
              <a:t> / parade en gym): vivre les 2 </a:t>
            </a:r>
            <a:r>
              <a:rPr lang="en-US" dirty="0" err="1"/>
              <a:t>rôles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3693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152</TotalTime>
  <Words>728</Words>
  <Application>Microsoft Macintosh PowerPoint</Application>
  <PresentationFormat>Affichage à l'écran (4:3)</PresentationFormat>
  <Paragraphs>66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Calibri</vt:lpstr>
      <vt:lpstr>Georgia</vt:lpstr>
      <vt:lpstr>Wingdings</vt:lpstr>
      <vt:lpstr>Wingdings 2</vt:lpstr>
      <vt:lpstr>Civic</vt:lpstr>
      <vt:lpstr>La voie du corps</vt:lpstr>
      <vt:lpstr>Ce TD ne sera ni bien, ni mal, ni réussi, ni raté! Il est à vivre &amp; à expérimenter</vt:lpstr>
      <vt:lpstr>Le corps: une fonction de communication</vt:lpstr>
      <vt:lpstr>Relation V - NV</vt:lpstr>
      <vt:lpstr>Attention à la communication NV</vt:lpstr>
      <vt:lpstr>Expériences à vivre en NV</vt:lpstr>
      <vt:lpstr>Relation enseignant comédien</vt:lpstr>
      <vt:lpstr>La fleur</vt:lpstr>
      <vt:lpstr>Le comportement spatial</vt:lpstr>
      <vt:lpstr>Les mimiques expressives</vt:lpstr>
      <vt:lpstr>Et ma posture?</vt:lpstr>
      <vt:lpstr>Accueillir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Corps sans voix</dc:title>
  <dc:creator>Marianne PEYROTTE</dc:creator>
  <cp:lastModifiedBy>Marianne Peyrotte</cp:lastModifiedBy>
  <cp:revision>55</cp:revision>
  <dcterms:created xsi:type="dcterms:W3CDTF">2020-02-10T19:00:41Z</dcterms:created>
  <dcterms:modified xsi:type="dcterms:W3CDTF">2020-09-26T10:30:02Z</dcterms:modified>
</cp:coreProperties>
</file>