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4"/>
  </p:notesMasterIdLst>
  <p:sldIdLst>
    <p:sldId id="261" r:id="rId2"/>
    <p:sldId id="258" r:id="rId3"/>
    <p:sldId id="257" r:id="rId4"/>
    <p:sldId id="266" r:id="rId5"/>
    <p:sldId id="268" r:id="rId6"/>
    <p:sldId id="265" r:id="rId7"/>
    <p:sldId id="260" r:id="rId8"/>
    <p:sldId id="262" r:id="rId9"/>
    <p:sldId id="269" r:id="rId10"/>
    <p:sldId id="270" r:id="rId11"/>
    <p:sldId id="263" r:id="rId12"/>
    <p:sldId id="271" r:id="rId13"/>
  </p:sldIdLst>
  <p:sldSz cx="9144000" cy="5143500" type="screen16x9"/>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5" autoAdjust="0"/>
    <p:restoredTop sz="87674" autoAdjust="0"/>
  </p:normalViewPr>
  <p:slideViewPr>
    <p:cSldViewPr>
      <p:cViewPr>
        <p:scale>
          <a:sx n="116" d="100"/>
          <a:sy n="116" d="100"/>
        </p:scale>
        <p:origin x="-80" y="50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A8ADFD5B-A66C-449C-B6E8-FB716D07777D}" type="datetimeFigureOut">
              <a:rPr lang="en-US" smtClean="0"/>
              <a:pPr/>
              <a:t>30/08/12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extLst/>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CA5D3BF3-D352-46FC-8343-31F56E6730EA}" type="slidenum">
              <a:rPr lang="en-US" smtClean="0"/>
              <a:pPr/>
              <a:t>‹#›</a:t>
            </a:fld>
            <a:endParaRPr lang="en-US"/>
          </a:p>
        </p:txBody>
      </p:sp>
    </p:spTree>
    <p:extLst>
      <p:ext uri="{BB962C8B-B14F-4D97-AF65-F5344CB8AC3E}">
        <p14:creationId xmlns:p14="http://schemas.microsoft.com/office/powerpoint/2010/main" val="33252956"/>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a:p>
            <a:r>
              <a:rPr lang="en-US"/>
              <a:t>----- Meeting Notes (05/07/12 16:52) -----</a:t>
            </a:r>
          </a:p>
          <a:p>
            <a:r>
              <a:rPr lang="en-US"/>
              <a:t>7 secondes</a:t>
            </a:r>
          </a:p>
        </p:txBody>
      </p:sp>
      <p:sp>
        <p:nvSpPr>
          <p:cNvPr id="4" name="Rectangle 3"/>
          <p:cNvSpPr>
            <a:spLocks noGrp="1"/>
          </p:cNvSpPr>
          <p:nvPr>
            <p:ph type="sldNum" sz="quarter" idx="10"/>
          </p:nvPr>
        </p:nvSpPr>
        <p:spPr/>
        <p:txBody>
          <a:bodyPr/>
          <a:lstStyle>
            <a:extLst/>
          </a:lstStyle>
          <a:p>
            <a:fld id="{CA5D3BF3-D352-46FC-8343-31F56E6730E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a:p>
            <a:r>
              <a:rPr lang="en-US"/>
              <a:t>----- Meeting Notes (05/07/12 16:52) -----</a:t>
            </a:r>
          </a:p>
          <a:p>
            <a:r>
              <a:rPr lang="en-US"/>
              <a:t>19 secondes</a:t>
            </a:r>
          </a:p>
        </p:txBody>
      </p:sp>
      <p:sp>
        <p:nvSpPr>
          <p:cNvPr id="4" name="Rectangle 3"/>
          <p:cNvSpPr>
            <a:spLocks noGrp="1"/>
          </p:cNvSpPr>
          <p:nvPr>
            <p:ph type="sldNum" sz="quarter" idx="10"/>
          </p:nvPr>
        </p:nvSpPr>
        <p:spPr/>
        <p:txBody>
          <a:bodyPr/>
          <a:lstStyle>
            <a:extLst/>
          </a:lstStyle>
          <a:p>
            <a:fld id="{CA5D3BF3-D352-46FC-8343-31F56E6730E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a:p>
            <a:r>
              <a:rPr lang="en-US"/>
              <a:t>----- Meeting Notes (05/07/12 16:52) -----</a:t>
            </a:r>
          </a:p>
          <a:p>
            <a:r>
              <a:rPr lang="en-US"/>
              <a:t>concept fin années 70 </a:t>
            </a:r>
          </a:p>
          <a:p>
            <a:r>
              <a:rPr lang="en-US"/>
              <a:t>par Ames 84 Dweck 86 Maehr 80 Nicholls 84</a:t>
            </a:r>
          </a:p>
          <a:p>
            <a:r>
              <a:rPr lang="en-US"/>
              <a:t>Modèle dichotomique, trichotomique, 3*2</a:t>
            </a:r>
          </a:p>
          <a:p>
            <a:r>
              <a:rPr lang="en-US"/>
              <a:t>But de maîtrise = dvlper compétences</a:t>
            </a:r>
          </a:p>
          <a:p>
            <a:r>
              <a:rPr lang="en-US"/>
              <a:t>But de perf = démontrer sa compétence en se comparant aux autres et en essayant de faire mieux qu'eux</a:t>
            </a:r>
          </a:p>
          <a:p>
            <a:endParaRPr lang="en-US"/>
          </a:p>
          <a:p>
            <a:r>
              <a:rPr lang="en-US"/>
              <a:t>But d'approche centré sur la tâche = faire le W correctement</a:t>
            </a:r>
          </a:p>
          <a:p>
            <a:r>
              <a:rPr lang="en-US"/>
              <a:t>But d'appr centré sur soi = faire mieux qu'avant</a:t>
            </a:r>
          </a:p>
          <a:p>
            <a:r>
              <a:rPr lang="en-US"/>
              <a:t>But d'appr centré sur autres= faire mieux que les autres</a:t>
            </a:r>
          </a:p>
          <a:p>
            <a:endParaRPr lang="en-US"/>
          </a:p>
          <a:p>
            <a:r>
              <a:rPr lang="en-US"/>
              <a:t>1'30</a:t>
            </a:r>
          </a:p>
        </p:txBody>
      </p:sp>
      <p:sp>
        <p:nvSpPr>
          <p:cNvPr id="4" name="Rectangle 3"/>
          <p:cNvSpPr>
            <a:spLocks noGrp="1"/>
          </p:cNvSpPr>
          <p:nvPr>
            <p:ph type="sldNum" sz="quarter" idx="10"/>
          </p:nvPr>
        </p:nvSpPr>
        <p:spPr/>
        <p:txBody>
          <a:bodyPr/>
          <a:lstStyle>
            <a:extLst/>
          </a:lstStyle>
          <a:p>
            <a:fld id="{CA5D3BF3-D352-46FC-8343-31F56E6730E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(05/07/12 16:52) -----</a:t>
            </a:r>
          </a:p>
          <a:p>
            <a:r>
              <a:rPr lang="en-US"/>
              <a:t>2'00</a:t>
            </a:r>
          </a:p>
        </p:txBody>
      </p:sp>
      <p:sp>
        <p:nvSpPr>
          <p:cNvPr id="4" name="Slide Number Placeholder 3"/>
          <p:cNvSpPr>
            <a:spLocks noGrp="1"/>
          </p:cNvSpPr>
          <p:nvPr>
            <p:ph type="sldNum" sz="quarter" idx="10"/>
          </p:nvPr>
        </p:nvSpPr>
        <p:spPr/>
        <p:txBody>
          <a:bodyPr/>
          <a:lstStyle/>
          <a:p>
            <a:fld id="{CA5D3BF3-D352-46FC-8343-31F56E6730EA}" type="slidenum">
              <a:rPr lang="en-US" smtClean="0"/>
              <a:pPr/>
              <a:t>4</a:t>
            </a:fld>
            <a:endParaRPr lang="en-US"/>
          </a:p>
        </p:txBody>
      </p:sp>
    </p:spTree>
    <p:extLst>
      <p:ext uri="{BB962C8B-B14F-4D97-AF65-F5344CB8AC3E}">
        <p14:creationId xmlns:p14="http://schemas.microsoft.com/office/powerpoint/2010/main" val="3565703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(05/07/12 16:53) -----</a:t>
            </a:r>
          </a:p>
          <a:p>
            <a:r>
              <a:rPr lang="en-US" dirty="0" err="1"/>
              <a:t>évite</a:t>
            </a:r>
            <a:r>
              <a:rPr lang="en-US" dirty="0"/>
              <a:t> les </a:t>
            </a:r>
            <a:r>
              <a:rPr lang="en-US" dirty="0" smtClean="0"/>
              <a:t>challenges</a:t>
            </a:r>
          </a:p>
          <a:p>
            <a:r>
              <a:rPr lang="fr-FR" dirty="0" err="1" smtClean="0"/>
              <a:t>É</a:t>
            </a:r>
            <a:r>
              <a:rPr lang="en-US" dirty="0" err="1" smtClean="0"/>
              <a:t>vite</a:t>
            </a:r>
            <a:r>
              <a:rPr lang="en-US" dirty="0" smtClean="0"/>
              <a:t> les obstacles</a:t>
            </a:r>
          </a:p>
          <a:p>
            <a:r>
              <a:rPr lang="en-US" dirty="0" smtClean="0"/>
              <a:t>Met en </a:t>
            </a:r>
            <a:r>
              <a:rPr lang="en-US" dirty="0" err="1" smtClean="0"/>
              <a:t>jeu</a:t>
            </a:r>
            <a:r>
              <a:rPr lang="en-US" dirty="0" smtClean="0"/>
              <a:t> </a:t>
            </a:r>
            <a:r>
              <a:rPr lang="en-US" dirty="0" err="1" smtClean="0"/>
              <a:t>moins</a:t>
            </a:r>
            <a:r>
              <a:rPr lang="en-US" dirty="0" smtClean="0"/>
              <a:t> </a:t>
            </a:r>
            <a:r>
              <a:rPr lang="en-US" dirty="0" err="1" smtClean="0"/>
              <a:t>d’efforts</a:t>
            </a:r>
            <a:endParaRPr lang="en-US" dirty="0"/>
          </a:p>
          <a:p>
            <a:endParaRPr lang="en-US" dirty="0"/>
          </a:p>
          <a:p>
            <a:r>
              <a:rPr lang="en-US" dirty="0"/>
              <a:t>----- Meeting Notes (05/07/12 16:56) -----</a:t>
            </a:r>
          </a:p>
          <a:p>
            <a:r>
              <a:rPr lang="en-US" dirty="0"/>
              <a:t>2'30</a:t>
            </a:r>
          </a:p>
        </p:txBody>
      </p:sp>
      <p:sp>
        <p:nvSpPr>
          <p:cNvPr id="4" name="Slide Number Placeholder 3"/>
          <p:cNvSpPr>
            <a:spLocks noGrp="1"/>
          </p:cNvSpPr>
          <p:nvPr>
            <p:ph type="sldNum" sz="quarter" idx="10"/>
          </p:nvPr>
        </p:nvSpPr>
        <p:spPr/>
        <p:txBody>
          <a:bodyPr/>
          <a:lstStyle/>
          <a:p>
            <a:fld id="{CA5D3BF3-D352-46FC-8343-31F56E6730EA}" type="slidenum">
              <a:rPr lang="en-US" smtClean="0"/>
              <a:pPr/>
              <a:t>5</a:t>
            </a:fld>
            <a:endParaRPr lang="en-US"/>
          </a:p>
        </p:txBody>
      </p:sp>
    </p:spTree>
    <p:extLst>
      <p:ext uri="{BB962C8B-B14F-4D97-AF65-F5344CB8AC3E}">
        <p14:creationId xmlns:p14="http://schemas.microsoft.com/office/powerpoint/2010/main" val="106317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a:p>
            <a:r>
              <a:rPr lang="en-US"/>
              <a:t>----- Meeting Notes (05/07/12 16:56) -----</a:t>
            </a:r>
          </a:p>
          <a:p>
            <a:r>
              <a:rPr lang="en-US"/>
              <a:t>3'</a:t>
            </a:r>
          </a:p>
        </p:txBody>
      </p:sp>
      <p:sp>
        <p:nvSpPr>
          <p:cNvPr id="4" name="Rectangle 3"/>
          <p:cNvSpPr>
            <a:spLocks noGrp="1"/>
          </p:cNvSpPr>
          <p:nvPr>
            <p:ph type="sldNum" sz="quarter" idx="10"/>
          </p:nvPr>
        </p:nvSpPr>
        <p:spPr/>
        <p:txBody>
          <a:bodyPr/>
          <a:lstStyle>
            <a:extLst/>
          </a:lstStyle>
          <a:p>
            <a:fld id="{CA5D3BF3-D352-46FC-8343-31F56E6730E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a:p>
            <a:r>
              <a:rPr lang="en-US"/>
              <a:t>----- Meeting Notes (05/07/12 16:56) -----</a:t>
            </a:r>
          </a:p>
          <a:p>
            <a:r>
              <a:rPr lang="en-US"/>
              <a:t>3'20</a:t>
            </a:r>
          </a:p>
        </p:txBody>
      </p:sp>
      <p:sp>
        <p:nvSpPr>
          <p:cNvPr id="4" name="Rectangle 3"/>
          <p:cNvSpPr>
            <a:spLocks noGrp="1"/>
          </p:cNvSpPr>
          <p:nvPr>
            <p:ph type="sldNum" sz="quarter" idx="10"/>
          </p:nvPr>
        </p:nvSpPr>
        <p:spPr/>
        <p:txBody>
          <a:bodyPr/>
          <a:lstStyle>
            <a:extLst/>
          </a:lstStyle>
          <a:p>
            <a:fld id="{CA5D3BF3-D352-46FC-8343-31F56E6730E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dirty="0"/>
          </a:p>
        </p:txBody>
      </p:sp>
      <p:sp>
        <p:nvSpPr>
          <p:cNvPr id="4" name="Rectangle 3"/>
          <p:cNvSpPr>
            <a:spLocks noGrp="1"/>
          </p:cNvSpPr>
          <p:nvPr>
            <p:ph type="sldNum" sz="quarter" idx="10"/>
          </p:nvPr>
        </p:nvSpPr>
        <p:spPr/>
        <p:txBody>
          <a:bodyPr/>
          <a:lstStyle>
            <a:extLst/>
          </a:lstStyle>
          <a:p>
            <a:fld id="{CA5D3BF3-D352-46FC-8343-31F56E6730E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9" name="Subtitle 8"/>
          <p:cNvSpPr>
            <a:spLocks noGrp="1"/>
          </p:cNvSpPr>
          <p:nvPr>
            <p:ph type="subTitle" idx="1"/>
          </p:nvPr>
        </p:nvSpPr>
        <p:spPr>
          <a:xfrm>
            <a:off x="2362200" y="4537528"/>
            <a:ext cx="6515100" cy="514350"/>
          </a:xfrm>
        </p:spPr>
        <p:txBody>
          <a:bodyPr anchor="ctr"/>
          <a:lstStyle>
            <a:lvl1pPr marL="0" indent="0" algn="l">
              <a:buNone/>
              <a:defRPr sz="28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fr-FR" smtClean="0"/>
              <a:t>Click to edit Master subtitle style</a:t>
            </a:r>
            <a:endParaRPr lang="en-US" dirty="0"/>
          </a:p>
        </p:txBody>
      </p:sp>
      <p:sp>
        <p:nvSpPr>
          <p:cNvPr id="28" name="Date Placeholder 27"/>
          <p:cNvSpPr>
            <a:spLocks noGrp="1"/>
          </p:cNvSpPr>
          <p:nvPr>
            <p:ph type="dt" sz="half" idx="10"/>
          </p:nvPr>
        </p:nvSpPr>
        <p:spPr>
          <a:xfrm>
            <a:off x="76200" y="4551524"/>
            <a:ext cx="2057400" cy="514350"/>
          </a:xfrm>
        </p:spPr>
        <p:txBody>
          <a:bodyPr>
            <a:noAutofit/>
          </a:bodyPr>
          <a:lstStyle>
            <a:lvl1pPr algn="ctr">
              <a:defRPr sz="2000">
                <a:solidFill>
                  <a:srgbClr val="FFFFFF"/>
                </a:solidFill>
              </a:defRPr>
            </a:lvl1pPr>
            <a:extLst/>
          </a:lstStyle>
          <a:p>
            <a:pPr algn="ctr"/>
            <a:fld id="{047E157E-8DCB-4F70-A0AF-5EB586A91DD4}" type="datetime1">
              <a:rPr lang="en-US" smtClean="0">
                <a:solidFill>
                  <a:srgbClr val="FFFFFF"/>
                </a:solidFill>
              </a:rPr>
              <a:pPr algn="ctr"/>
              <a:t>30/08/12</a:t>
            </a:fld>
            <a:endParaRPr lang="en-US" sz="2000" dirty="0">
              <a:solidFill>
                <a:srgbClr val="FFFFFF"/>
              </a:solidFill>
            </a:endParaRPr>
          </a:p>
        </p:txBody>
      </p:sp>
      <p:sp>
        <p:nvSpPr>
          <p:cNvPr id="17" name="Footer Placeholder 16"/>
          <p:cNvSpPr>
            <a:spLocks noGrp="1"/>
          </p:cNvSpPr>
          <p:nvPr>
            <p:ph type="ftr" sz="quarter" idx="11"/>
          </p:nvPr>
        </p:nvSpPr>
        <p:spPr>
          <a:xfrm>
            <a:off x="2085393" y="177404"/>
            <a:ext cx="5867400" cy="273844"/>
          </a:xfrm>
        </p:spPr>
        <p:txBody>
          <a:bodyPr/>
          <a:lstStyle>
            <a:lvl1pPr algn="r">
              <a:defRPr>
                <a:solidFill>
                  <a:schemeClr val="tx2"/>
                </a:solidFill>
              </a:defRPr>
            </a:lvl1pPr>
            <a:extLst/>
          </a:lstStyle>
          <a:p>
            <a:pPr algn="r"/>
            <a:endParaRPr lang="en-US" dirty="0">
              <a:solidFill>
                <a:schemeClr val="tx2"/>
              </a:solidFill>
            </a:endParaRPr>
          </a:p>
        </p:txBody>
      </p:sp>
      <p:sp>
        <p:nvSpPr>
          <p:cNvPr id="29" name="Slide Number Placeholder 28"/>
          <p:cNvSpPr>
            <a:spLocks noGrp="1"/>
          </p:cNvSpPr>
          <p:nvPr>
            <p:ph type="sldNum" sz="quarter" idx="12"/>
          </p:nvPr>
        </p:nvSpPr>
        <p:spPr>
          <a:xfrm>
            <a:off x="8001000" y="171450"/>
            <a:ext cx="838200" cy="285750"/>
          </a:xfrm>
        </p:spPr>
        <p:txBody>
          <a:bodyPr/>
          <a:lstStyle>
            <a:lvl1pPr>
              <a:defRPr>
                <a:solidFill>
                  <a:schemeClr val="tx2"/>
                </a:solidFill>
              </a:defRPr>
            </a:lvl1pPr>
            <a:extLst/>
          </a:lstStyle>
          <a:p>
            <a:fld id="{8F82E0A0-C266-4798-8C8F-B9F91E9DA37E}" type="slidenum">
              <a:rPr lang="en-US" smtClean="0">
                <a:solidFill>
                  <a:schemeClr val="tx2"/>
                </a:solidFill>
              </a:rPr>
              <a:pPr/>
              <a:t>‹#›</a:t>
            </a:fld>
            <a:endParaRPr lang="en-US" dirty="0">
              <a:solidFill>
                <a:schemeClr val="tx2"/>
              </a:solidFill>
            </a:endParaRPr>
          </a:p>
        </p:txBody>
      </p:sp>
      <p:sp>
        <p:nvSpPr>
          <p:cNvPr id="12" name="Rectangle 11"/>
          <p:cNvSpPr>
            <a:spLocks noGrp="1"/>
          </p:cNvSpPr>
          <p:nvPr>
            <p:ph type="title"/>
          </p:nvPr>
        </p:nvSpPr>
        <p:spPr>
          <a:xfrm>
            <a:off x="2362200" y="2343150"/>
            <a:ext cx="6477000" cy="2038350"/>
          </a:xfrm>
        </p:spPr>
        <p:txBody>
          <a:bodyPr rtlCol="0" anchor="b"/>
          <a:lstStyle>
            <a:lvl1pPr>
              <a:defRPr cap="all" baseline="0"/>
            </a:lvl1pPr>
            <a:extLst/>
          </a:lstStyle>
          <a:p>
            <a:r>
              <a:rPr lang="fr-FR"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idx="1"/>
          </p:nvPr>
        </p:nvSpPr>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DF1AD66C-382E-48AD-8F4C-E87C4D4A8B28}" type="datetime1">
              <a:rPr lang="en-US" smtClean="0"/>
              <a:pPr/>
              <a:t>30/08/12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extLst>
      <p:ext uri="{BB962C8B-B14F-4D97-AF65-F5344CB8AC3E}">
        <p14:creationId xmlns:p14="http://schemas.microsoft.com/office/powerpoint/2010/main" val="1380508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fr-FR" smtClean="0"/>
              <a:t>Click to edit Master title style</a:t>
            </a:r>
            <a:endParaRPr lang="en-US" dirty="0"/>
          </a:p>
        </p:txBody>
      </p:sp>
      <p:sp>
        <p:nvSpPr>
          <p:cNvPr id="3" name="Rectangle 2"/>
          <p:cNvSpPr>
            <a:spLocks noGrp="1"/>
          </p:cNvSpPr>
          <p:nvPr>
            <p:ph type="dt" sz="half" idx="10"/>
          </p:nvPr>
        </p:nvSpPr>
        <p:spPr/>
        <p:txBody>
          <a:bodyPr/>
          <a:lstStyle>
            <a:extLst/>
          </a:lstStyle>
          <a:p>
            <a:fld id="{E4606EA6-EFEA-4C30-9264-4F9291A5780D}" type="datetime1">
              <a:rPr lang="en-US" smtClean="0"/>
              <a:pPr/>
              <a:t>30/08/12</a:t>
            </a:fld>
            <a:endParaRPr lang="en-US"/>
          </a:p>
        </p:txBody>
      </p:sp>
      <p:sp>
        <p:nvSpPr>
          <p:cNvPr id="4" name="Rectangle 3"/>
          <p:cNvSpPr>
            <a:spLocks noGrp="1"/>
          </p:cNvSpPr>
          <p:nvPr>
            <p:ph type="ftr" sz="quarter" idx="11"/>
          </p:nvPr>
        </p:nvSpPr>
        <p:spPr/>
        <p:txBody>
          <a:bodyPr/>
          <a:lstStyle>
            <a:extLst/>
          </a:lstStyle>
          <a:p>
            <a:endParaRPr lang="en-US"/>
          </a:p>
        </p:txBody>
      </p:sp>
      <p:sp>
        <p:nvSpPr>
          <p:cNvPr id="5" name="Rectangle 4"/>
          <p:cNvSpPr>
            <a:spLocks noGrp="1"/>
          </p:cNvSpPr>
          <p:nvPr>
            <p:ph type="sldNum" sz="quarter" idx="12"/>
          </p:nvPr>
        </p:nvSpPr>
        <p:spPr/>
        <p:txBody>
          <a:bodyPr/>
          <a:lstStyle>
            <a:extLst/>
          </a:lstStyle>
          <a:p>
            <a:pPr algn="ctr"/>
            <a:fld id="{8F82E0A0-C266-4798-8C8F-B9F91E9DA37E}" type="slidenum">
              <a:rPr lang="en-US" sz="1400" b="1" smtClean="0">
                <a:solidFill>
                  <a:srgbClr val="FFFFFF"/>
                </a:solidFill>
              </a:rPr>
              <a:pPr algn="ctr"/>
              <a:t>‹#›</a:t>
            </a:fld>
            <a:endParaRPr lang="en-US"/>
          </a:p>
        </p:txBody>
      </p:sp>
      <p:sp>
        <p:nvSpPr>
          <p:cNvPr id="7" name="Rectangle 6"/>
          <p:cNvSpPr>
            <a:spLocks noGrp="1"/>
          </p:cNvSpPr>
          <p:nvPr>
            <p:ph sz="quarter" idx="13"/>
          </p:nvPr>
        </p:nvSpPr>
        <p:spPr>
          <a:xfrm>
            <a:off x="609600" y="1352550"/>
            <a:ext cx="8153400" cy="3276600"/>
          </a:xfrm>
        </p:spPr>
        <p:txBody>
          <a:bodyPr/>
          <a:lstStyle>
            <a:extLs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057400"/>
            <a:ext cx="7123113" cy="1254919"/>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fr-FR" smtClean="0"/>
              <a:t>Click to edit Master text styles</a:t>
            </a:r>
          </a:p>
        </p:txBody>
      </p:sp>
      <p:sp>
        <p:nvSpPr>
          <p:cNvPr id="7" name="Rectangle 6"/>
          <p:cNvSpPr/>
          <p:nvPr/>
        </p:nvSpPr>
        <p:spPr>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Title 1"/>
          <p:cNvSpPr>
            <a:spLocks noGrp="1"/>
          </p:cNvSpPr>
          <p:nvPr>
            <p:ph type="title" hasCustomPrompt="1"/>
          </p:nvPr>
        </p:nvSpPr>
        <p:spPr>
          <a:xfrm>
            <a:off x="1371600" y="1200150"/>
            <a:ext cx="7620000" cy="742950"/>
          </a:xfrm>
        </p:spPr>
        <p:txBody>
          <a:bodyPr/>
          <a:lstStyle>
            <a:lvl1pPr algn="l">
              <a:buNone/>
              <a:defRPr sz="4400" b="0" cap="none">
                <a:solidFill>
                  <a:srgbClr val="FFFFFF"/>
                </a:solidFill>
              </a:defRPr>
            </a:lvl1pPr>
            <a:extLst/>
          </a:lstStyle>
          <a:p>
            <a:r>
              <a:rPr lang="en-US" dirty="0" smtClean="0"/>
              <a:t>Click to edit master title style</a:t>
            </a:r>
            <a:endParaRPr lang="en-US" dirty="0"/>
          </a:p>
        </p:txBody>
      </p:sp>
      <p:sp>
        <p:nvSpPr>
          <p:cNvPr id="12" name="Date Placeholder 11"/>
          <p:cNvSpPr>
            <a:spLocks noGrp="1"/>
          </p:cNvSpPr>
          <p:nvPr>
            <p:ph type="dt" sz="half" idx="10"/>
          </p:nvPr>
        </p:nvSpPr>
        <p:spPr/>
        <p:txBody>
          <a:bodyPr/>
          <a:lstStyle>
            <a:extLst/>
          </a:lstStyle>
          <a:p>
            <a:fld id="{6FCF9F07-3BC7-4570-B054-79111B0A380C}" type="datetime1">
              <a:rPr lang="en-US" smtClean="0"/>
              <a:pPr/>
              <a:t>30/08/12</a:t>
            </a:fld>
            <a:endParaRPr lang="en-US"/>
          </a:p>
        </p:txBody>
      </p:sp>
      <p:sp>
        <p:nvSpPr>
          <p:cNvPr id="13" name="Slide Number Placeholder 12"/>
          <p:cNvSpPr>
            <a:spLocks noGrp="1"/>
          </p:cNvSpPr>
          <p:nvPr>
            <p:ph type="sldNum" sz="quarter" idx="11"/>
          </p:nvPr>
        </p:nvSpPr>
        <p:spPr>
          <a:xfrm>
            <a:off x="0" y="1314450"/>
            <a:ext cx="1295400" cy="526257"/>
          </a:xfrm>
        </p:spPr>
        <p:txBody>
          <a:bodyPr>
            <a:noAutofit/>
          </a:bodyPr>
          <a:lstStyle>
            <a:lvl1pPr>
              <a:defRPr sz="2400">
                <a:solidFill>
                  <a:srgbClr val="FFFFFF"/>
                </a:solidFill>
              </a:defRPr>
            </a:lvl1pPr>
            <a:extLst/>
          </a:lstStyle>
          <a:p>
            <a:pPr algn="ctr"/>
            <a:fld id="{8F82E0A0-C266-4798-8C8F-B9F91E9DA37E}" type="slidenum">
              <a:rPr lang="en-US" sz="2400" b="1" smtClean="0">
                <a:solidFill>
                  <a:srgbClr val="FFFFFF"/>
                </a:solidFill>
              </a:rPr>
              <a:pPr algn="ctr"/>
              <a:t>‹#›</a:t>
            </a:fld>
            <a:endParaRPr lang="en-US" sz="2400" dirty="0">
              <a:solidFill>
                <a:srgbClr val="FFFFFF"/>
              </a:solidFill>
            </a:endParaRPr>
          </a:p>
        </p:txBody>
      </p:sp>
      <p:sp>
        <p:nvSpPr>
          <p:cNvPr id="14" name="Footer Placeholder 13"/>
          <p:cNvSpPr>
            <a:spLocks noGrp="1"/>
          </p:cNvSpPr>
          <p:nvPr>
            <p:ph type="ftr" sz="quarter" idx="12"/>
          </p:nvPr>
        </p:nvSpPr>
        <p:spPr/>
        <p:txBody>
          <a:bodyPr/>
          <a:lstStyle>
            <a:extLst/>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fr-FR" smtClean="0"/>
              <a:t>Click to edit Master title style</a:t>
            </a:r>
            <a:endParaRPr lang="en-US" dirty="0"/>
          </a:p>
        </p:txBody>
      </p:sp>
      <p:sp>
        <p:nvSpPr>
          <p:cNvPr id="9" name="Content Placeholder 8"/>
          <p:cNvSpPr>
            <a:spLocks noGrp="1"/>
          </p:cNvSpPr>
          <p:nvPr>
            <p:ph sz="quarter" idx="13"/>
          </p:nvPr>
        </p:nvSpPr>
        <p:spPr>
          <a:xfrm>
            <a:off x="609600" y="1352551"/>
            <a:ext cx="3886200" cy="3268624"/>
          </a:xfrm>
        </p:spPr>
        <p:txBody>
          <a:bodyPr/>
          <a:lstStyle>
            <a:extLs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dirty="0"/>
          </a:p>
        </p:txBody>
      </p:sp>
      <p:sp>
        <p:nvSpPr>
          <p:cNvPr id="11" name="Content Placeholder 10"/>
          <p:cNvSpPr>
            <a:spLocks noGrp="1"/>
          </p:cNvSpPr>
          <p:nvPr>
            <p:ph sz="quarter" idx="14"/>
          </p:nvPr>
        </p:nvSpPr>
        <p:spPr>
          <a:xfrm>
            <a:off x="4844901" y="1352549"/>
            <a:ext cx="3886200" cy="3268625"/>
          </a:xfrm>
        </p:spPr>
        <p:txBody>
          <a:bodyPr/>
          <a:lstStyle>
            <a:extLs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dirty="0"/>
          </a:p>
        </p:txBody>
      </p:sp>
      <p:sp>
        <p:nvSpPr>
          <p:cNvPr id="8" name="Date Placeholder 7"/>
          <p:cNvSpPr>
            <a:spLocks noGrp="1"/>
          </p:cNvSpPr>
          <p:nvPr>
            <p:ph type="dt" sz="half" idx="15"/>
          </p:nvPr>
        </p:nvSpPr>
        <p:spPr/>
        <p:txBody>
          <a:bodyPr rtlCol="0"/>
          <a:lstStyle>
            <a:extLst/>
          </a:lstStyle>
          <a:p>
            <a:fld id="{E4606EA6-EFEA-4C30-9264-4F9291A5780D}" type="datetime1">
              <a:rPr lang="en-US" smtClean="0"/>
              <a:pPr/>
              <a:t>30/08/12</a:t>
            </a:fld>
            <a:endParaRPr lang="en-US"/>
          </a:p>
        </p:txBody>
      </p:sp>
      <p:sp>
        <p:nvSpPr>
          <p:cNvPr id="10" name="Slide Number Placeholder 9"/>
          <p:cNvSpPr>
            <a:spLocks noGrp="1"/>
          </p:cNvSpPr>
          <p:nvPr>
            <p:ph type="sldNum" sz="quarter" idx="16"/>
          </p:nvPr>
        </p:nvSpPr>
        <p:spPr/>
        <p:txBody>
          <a:bodyPr rtlCol="0"/>
          <a:lstStyle>
            <a:extLst/>
          </a:lstStyle>
          <a:p>
            <a:pPr algn="ctr"/>
            <a:fld id="{8F82E0A0-C266-4798-8C8F-B9F91E9DA37E}" type="slidenum">
              <a:rPr lang="en-US" sz="1400" b="1" smtClean="0">
                <a:solidFill>
                  <a:srgbClr val="FFFFFF"/>
                </a:solidFill>
              </a:rPr>
              <a:pPr algn="ctr"/>
              <a:t>‹#›</a:t>
            </a:fld>
            <a:endParaRPr lang="en-US"/>
          </a:p>
        </p:txBody>
      </p:sp>
      <p:sp>
        <p:nvSpPr>
          <p:cNvPr id="12" name="Footer Placeholder 11"/>
          <p:cNvSpPr>
            <a:spLocks noGrp="1"/>
          </p:cNvSpPr>
          <p:nvPr>
            <p:ph type="ftr" sz="quarter" idx="17"/>
          </p:nvPr>
        </p:nvSpPr>
        <p:spPr/>
        <p:txBody>
          <a:bodyPr rtlCol="0"/>
          <a:lstStyle>
            <a:extLst/>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648" y="118110"/>
            <a:ext cx="8153400" cy="1005840"/>
          </a:xfrm>
        </p:spPr>
        <p:txBody>
          <a:bodyPr anchor="b"/>
          <a:lstStyle>
            <a:lvl1pPr>
              <a:defRPr/>
            </a:lvl1pPr>
            <a:extLst/>
          </a:lstStyle>
          <a:p>
            <a:r>
              <a:rPr lang="fr-FR" smtClean="0"/>
              <a:t>Click to edit Master title style</a:t>
            </a:r>
            <a:endParaRPr lang="en-US" dirty="0"/>
          </a:p>
        </p:txBody>
      </p:sp>
      <p:sp>
        <p:nvSpPr>
          <p:cNvPr id="11" name="Content Placeholder 10"/>
          <p:cNvSpPr>
            <a:spLocks noGrp="1"/>
          </p:cNvSpPr>
          <p:nvPr>
            <p:ph sz="quarter" idx="13"/>
          </p:nvPr>
        </p:nvSpPr>
        <p:spPr>
          <a:xfrm>
            <a:off x="609600" y="1919818"/>
            <a:ext cx="3886200" cy="2628900"/>
          </a:xfrm>
        </p:spPr>
        <p:txBody>
          <a:bodyPr/>
          <a:lstStyle>
            <a:extLs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dirty="0"/>
          </a:p>
        </p:txBody>
      </p:sp>
      <p:sp>
        <p:nvSpPr>
          <p:cNvPr id="13" name="Content Placeholder 12"/>
          <p:cNvSpPr>
            <a:spLocks noGrp="1"/>
          </p:cNvSpPr>
          <p:nvPr>
            <p:ph sz="quarter" idx="14"/>
          </p:nvPr>
        </p:nvSpPr>
        <p:spPr>
          <a:xfrm>
            <a:off x="4800600" y="1919818"/>
            <a:ext cx="3886200" cy="2628900"/>
          </a:xfrm>
        </p:spPr>
        <p:txBody>
          <a:bodyPr/>
          <a:lstStyle>
            <a:extLs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dirty="0"/>
          </a:p>
        </p:txBody>
      </p:sp>
      <p:sp>
        <p:nvSpPr>
          <p:cNvPr id="10" name="Date Placeholder 9"/>
          <p:cNvSpPr>
            <a:spLocks noGrp="1"/>
          </p:cNvSpPr>
          <p:nvPr>
            <p:ph type="dt" sz="half" idx="15"/>
          </p:nvPr>
        </p:nvSpPr>
        <p:spPr/>
        <p:txBody>
          <a:bodyPr rtlCol="0"/>
          <a:lstStyle>
            <a:extLst/>
          </a:lstStyle>
          <a:p>
            <a:fld id="{E4606EA6-EFEA-4C30-9264-4F9291A5780D}" type="datetime1">
              <a:rPr lang="en-US" smtClean="0"/>
              <a:pPr/>
              <a:t>30/08/12</a:t>
            </a:fld>
            <a:endParaRPr lang="en-US"/>
          </a:p>
        </p:txBody>
      </p:sp>
      <p:sp>
        <p:nvSpPr>
          <p:cNvPr id="12" name="Slide Number Placeholder 11"/>
          <p:cNvSpPr>
            <a:spLocks noGrp="1"/>
          </p:cNvSpPr>
          <p:nvPr>
            <p:ph type="sldNum" sz="quarter" idx="16"/>
          </p:nvPr>
        </p:nvSpPr>
        <p:spPr/>
        <p:txBody>
          <a:bodyPr rtlCol="0"/>
          <a:lstStyle>
            <a:extLst/>
          </a:lstStyle>
          <a:p>
            <a:pPr algn="ctr"/>
            <a:fld id="{8F82E0A0-C266-4798-8C8F-B9F91E9DA37E}" type="slidenum">
              <a:rPr lang="en-US" sz="1400" b="1" smtClean="0">
                <a:solidFill>
                  <a:srgbClr val="FFFFFF"/>
                </a:solidFill>
              </a:rPr>
              <a:pPr algn="ctr"/>
              <a:t>‹#›</a:t>
            </a:fld>
            <a:endParaRPr lang="en-US"/>
          </a:p>
        </p:txBody>
      </p:sp>
      <p:sp>
        <p:nvSpPr>
          <p:cNvPr id="14" name="Footer Placeholder 13"/>
          <p:cNvSpPr>
            <a:spLocks noGrp="1"/>
          </p:cNvSpPr>
          <p:nvPr>
            <p:ph type="ftr" sz="quarter" idx="17"/>
          </p:nvPr>
        </p:nvSpPr>
        <p:spPr/>
        <p:txBody>
          <a:bodyPr rtlCol="0"/>
          <a:lstStyle>
            <a:extLst/>
          </a:lstStyle>
          <a:p>
            <a:endParaRPr lang="en-US"/>
          </a:p>
        </p:txBody>
      </p:sp>
      <p:sp>
        <p:nvSpPr>
          <p:cNvPr id="16" name="Text Placeholder 15"/>
          <p:cNvSpPr>
            <a:spLocks noGrp="1"/>
          </p:cNvSpPr>
          <p:nvPr>
            <p:ph type="body" sz="quarter" idx="18"/>
          </p:nvPr>
        </p:nvSpPr>
        <p:spPr>
          <a:xfrm>
            <a:off x="609600" y="1362287"/>
            <a:ext cx="3886200" cy="530352"/>
          </a:xfrm>
          <a:solidFill>
            <a:schemeClr val="accent2"/>
          </a:solidFill>
        </p:spPr>
        <p:txBody>
          <a:bodyPr rtlCol="0" anchor="ctr"/>
          <a:lstStyle>
            <a:lvl1pPr>
              <a:buFontTx/>
              <a:buNone/>
              <a:defRPr sz="2000" b="1">
                <a:solidFill>
                  <a:srgbClr val="FFFFFF"/>
                </a:solidFill>
              </a:defRPr>
            </a:lvl1pPr>
            <a:extLst/>
          </a:lstStyle>
          <a:p>
            <a:pPr lvl="0"/>
            <a:r>
              <a:rPr lang="fr-FR" smtClean="0"/>
              <a:t>Click to edit Master text styles</a:t>
            </a:r>
          </a:p>
        </p:txBody>
      </p:sp>
      <p:sp>
        <p:nvSpPr>
          <p:cNvPr id="15" name="Text Placeholder 14"/>
          <p:cNvSpPr>
            <a:spLocks noGrp="1"/>
          </p:cNvSpPr>
          <p:nvPr>
            <p:ph type="body" sz="quarter" idx="19"/>
          </p:nvPr>
        </p:nvSpPr>
        <p:spPr>
          <a:xfrm>
            <a:off x="4800600" y="1362287"/>
            <a:ext cx="3886200" cy="530352"/>
          </a:xfrm>
          <a:solidFill>
            <a:schemeClr val="accent4"/>
          </a:solidFill>
        </p:spPr>
        <p:txBody>
          <a:bodyPr rtlCol="0" anchor="ctr"/>
          <a:lstStyle>
            <a:lvl1pPr>
              <a:buFontTx/>
              <a:buNone/>
              <a:defRPr sz="2000" b="1">
                <a:solidFill>
                  <a:srgbClr val="FFFFFF"/>
                </a:solidFill>
              </a:defRPr>
            </a:lvl1pPr>
            <a:extLst/>
          </a:lstStyle>
          <a:p>
            <a:pPr lvl="0"/>
            <a:r>
              <a:rPr lang="fr-FR"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fr-FR" smtClean="0"/>
              <a:t>Click to edit Master title style</a:t>
            </a:r>
            <a:endParaRPr lang="en-US" dirty="0"/>
          </a:p>
        </p:txBody>
      </p:sp>
      <p:sp>
        <p:nvSpPr>
          <p:cNvPr id="3" name="Date Placeholder 2"/>
          <p:cNvSpPr>
            <a:spLocks noGrp="1"/>
          </p:cNvSpPr>
          <p:nvPr>
            <p:ph type="dt" sz="half" idx="10"/>
          </p:nvPr>
        </p:nvSpPr>
        <p:spPr/>
        <p:txBody>
          <a:bodyPr/>
          <a:lstStyle>
            <a:extLst/>
          </a:lstStyle>
          <a:p>
            <a:fld id="{6DFADB5D-B7A0-47E3-AD2D-B1A6F8614213}" type="datetime1">
              <a:rPr lang="en-US" smtClean="0"/>
              <a:pPr/>
              <a:t>30/08/12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extLst/>
          </a:lstStyle>
          <a:p>
            <a:fld id="{A3F7CB7D-F184-43C7-B6FD-03D728E1BBFF}"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2968126-03FC-49C0-B9B8-2B561CCC3D90}" type="datetime1">
              <a:rPr lang="en-US" smtClean="0"/>
              <a:pPr/>
              <a:t>30/08/12</a:t>
            </a:fld>
            <a:endParaRPr lang="en-US"/>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a:xfrm>
            <a:off x="0" y="4686300"/>
            <a:ext cx="533400" cy="285750"/>
          </a:xfrm>
        </p:spPr>
        <p:txBody>
          <a:bodyPr/>
          <a:lstStyle>
            <a:lvl1pPr>
              <a:defRPr>
                <a:solidFill>
                  <a:schemeClr val="tx2"/>
                </a:solidFill>
              </a:defRPr>
            </a:lvl1pPr>
            <a:extLst/>
          </a:lstStyle>
          <a:p>
            <a:fld id="{A3F7CB7D-F184-43C7-B6FD-03D728E1BBFF}" type="slidenum">
              <a:rPr lang="en-US" smtClean="0">
                <a:solidFill>
                  <a:schemeClr val="tx2"/>
                </a:solidFill>
              </a:rPr>
              <a:pPr/>
              <a:t>‹#›</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p:spPr>
        <p:txBody>
          <a:bodyPr anchor="b"/>
          <a:lstStyle>
            <a:lvl1pPr algn="l">
              <a:buNone/>
              <a:defRPr sz="4200" b="0"/>
            </a:lvl1pPr>
            <a:extLst/>
          </a:lstStyle>
          <a:p>
            <a:r>
              <a:rPr lang="fr-FR" smtClean="0"/>
              <a:t>Click to edit Master title style</a:t>
            </a:r>
            <a:endParaRPr lang="en-US" dirty="0"/>
          </a:p>
        </p:txBody>
      </p:sp>
      <p:sp>
        <p:nvSpPr>
          <p:cNvPr id="5" name="Date Placeholder 4"/>
          <p:cNvSpPr>
            <a:spLocks noGrp="1"/>
          </p:cNvSpPr>
          <p:nvPr>
            <p:ph type="dt" sz="half" idx="10"/>
          </p:nvPr>
        </p:nvSpPr>
        <p:spPr/>
        <p:txBody>
          <a:bodyPr/>
          <a:lstStyle>
            <a:extLst/>
          </a:lstStyle>
          <a:p>
            <a:fld id="{F49A8198-4617-485E-9585-4840B69DBBA6}" type="datetime1">
              <a:rPr lang="en-US" smtClean="0"/>
              <a:pPr/>
              <a:t>30/08/12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extLst/>
          </a:lstStyle>
          <a:p>
            <a:fld id="{A3F7CB7D-F184-43C7-B6FD-03D728E1BBFF}" type="slidenum">
              <a:rPr lang="en-US" smtClean="0">
                <a:solidFill>
                  <a:srgbClr val="FFFFFF"/>
                </a:solidFill>
              </a:rPr>
              <a:pPr/>
              <a:t>‹#›</a:t>
            </a:fld>
            <a:endParaRPr lang="en-US" dirty="0">
              <a:solidFill>
                <a:srgbClr val="FFFFFF"/>
              </a:solidFill>
            </a:endParaRPr>
          </a:p>
        </p:txBody>
      </p:sp>
      <p:sp>
        <p:nvSpPr>
          <p:cNvPr id="3" name="Text Placeholder 2"/>
          <p:cNvSpPr>
            <a:spLocks noGrp="1"/>
          </p:cNvSpPr>
          <p:nvPr>
            <p:ph type="body" idx="1"/>
          </p:nvPr>
        </p:nvSpPr>
        <p:spPr>
          <a:xfrm>
            <a:off x="609600" y="1428750"/>
            <a:ext cx="1600200" cy="31242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extLst/>
          </a:lstStyle>
          <a:p>
            <a:pPr lvl="0"/>
            <a:r>
              <a:rPr lang="fr-FR" smtClean="0"/>
              <a:t>Click to edit Master text styles</a:t>
            </a:r>
          </a:p>
        </p:txBody>
      </p:sp>
      <p:sp>
        <p:nvSpPr>
          <p:cNvPr id="9" name="Content Placeholder 8"/>
          <p:cNvSpPr>
            <a:spLocks noGrp="1"/>
          </p:cNvSpPr>
          <p:nvPr>
            <p:ph sz="quarter" idx="13"/>
          </p:nvPr>
        </p:nvSpPr>
        <p:spPr>
          <a:xfrm>
            <a:off x="2362200" y="1428750"/>
            <a:ext cx="6400800" cy="3200400"/>
          </a:xfrm>
        </p:spPr>
        <p:txBody>
          <a:bodyPr/>
          <a:lstStyle>
            <a:extLs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3419856"/>
          </a:xfrm>
          <a:solidFill>
            <a:schemeClr val="tx2">
              <a:shade val="50000"/>
            </a:schemeClr>
          </a:solidFill>
          <a:ln>
            <a:noFill/>
          </a:ln>
        </p:spPr>
        <p:txBody>
          <a:bodyPr/>
          <a:lstStyle>
            <a:lvl1pPr>
              <a:buNone/>
              <a:defRPr sz="3200"/>
            </a:lvl1pPr>
            <a:extLst/>
          </a:lstStyle>
          <a:p>
            <a:r>
              <a:rPr lang="fr-FR" smtClean="0"/>
              <a:t>Drag picture to placeholder or click icon to add</a:t>
            </a:r>
            <a:endParaRPr lang="en-US" dirty="0"/>
          </a:p>
        </p:txBody>
      </p:sp>
      <p:sp>
        <p:nvSpPr>
          <p:cNvPr id="4" name="Text Placeholder 3"/>
          <p:cNvSpPr>
            <a:spLocks noGrp="1"/>
          </p:cNvSpPr>
          <p:nvPr>
            <p:ph type="body" sz="half" idx="2"/>
          </p:nvPr>
        </p:nvSpPr>
        <p:spPr>
          <a:xfrm>
            <a:off x="1600200" y="4114800"/>
            <a:ext cx="7315200" cy="51435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extLst/>
          </a:lstStyle>
          <a:p>
            <a:pPr lvl="0"/>
            <a:r>
              <a:rPr lang="fr-FR" smtClean="0"/>
              <a:t>Click to edit Master text styles</a:t>
            </a:r>
          </a:p>
        </p:txBody>
      </p:sp>
      <p:sp>
        <p:nvSpPr>
          <p:cNvPr id="8" name="Rectangle 7"/>
          <p:cNvSpPr/>
          <p:nvPr/>
        </p:nvSpPr>
        <p:spPr>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0" name="Rectangle 9"/>
          <p:cNvSpPr/>
          <p:nvPr/>
        </p:nvSpPr>
        <p:spPr>
          <a:xfrm>
            <a:off x="1545336" y="3490722"/>
            <a:ext cx="7589520"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Title 1"/>
          <p:cNvSpPr>
            <a:spLocks noGrp="1"/>
          </p:cNvSpPr>
          <p:nvPr>
            <p:ph type="title"/>
          </p:nvPr>
        </p:nvSpPr>
        <p:spPr>
          <a:xfrm>
            <a:off x="1600200" y="3543300"/>
            <a:ext cx="7315200" cy="457200"/>
          </a:xfrm>
        </p:spPr>
        <p:txBody>
          <a:bodyPr anchor="ctr"/>
          <a:lstStyle>
            <a:lvl1pPr algn="l">
              <a:buNone/>
              <a:defRPr sz="2800" b="0">
                <a:solidFill>
                  <a:srgbClr val="FFFFFF"/>
                </a:solidFill>
              </a:defRPr>
            </a:lvl1pPr>
            <a:extLst/>
          </a:lstStyle>
          <a:p>
            <a:r>
              <a:rPr lang="fr-FR" smtClean="0"/>
              <a:t>Click to edit Master title style</a:t>
            </a:r>
            <a:endParaRPr lang="en-US" dirty="0"/>
          </a:p>
        </p:txBody>
      </p:sp>
      <p:sp>
        <p:nvSpPr>
          <p:cNvPr id="11" name="Rectangle 10"/>
          <p:cNvSpPr/>
          <p:nvPr/>
        </p:nvSpPr>
        <p:spPr>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2" name="Date Placeholder 11"/>
          <p:cNvSpPr>
            <a:spLocks noGrp="1"/>
          </p:cNvSpPr>
          <p:nvPr>
            <p:ph type="dt" sz="half" idx="10"/>
          </p:nvPr>
        </p:nvSpPr>
        <p:spPr>
          <a:xfrm>
            <a:off x="6248400" y="4686300"/>
            <a:ext cx="2667000" cy="273844"/>
          </a:xfrm>
        </p:spPr>
        <p:txBody>
          <a:bodyPr rtlCol="0"/>
          <a:lstStyle>
            <a:extLst/>
          </a:lstStyle>
          <a:p>
            <a:fld id="{E4606EA6-EFEA-4C30-9264-4F9291A5780D}" type="datetime1">
              <a:rPr lang="en-US" smtClean="0"/>
              <a:pPr/>
              <a:t>30/08/12</a:t>
            </a:fld>
            <a:endParaRPr lang="en-US"/>
          </a:p>
        </p:txBody>
      </p:sp>
      <p:sp>
        <p:nvSpPr>
          <p:cNvPr id="13" name="Slide Number Placeholder 12"/>
          <p:cNvSpPr>
            <a:spLocks noGrp="1"/>
          </p:cNvSpPr>
          <p:nvPr>
            <p:ph type="sldNum" sz="quarter" idx="11"/>
          </p:nvPr>
        </p:nvSpPr>
        <p:spPr>
          <a:xfrm>
            <a:off x="0" y="3500437"/>
            <a:ext cx="1447800" cy="497684"/>
          </a:xfrm>
        </p:spPr>
        <p:txBody>
          <a:bodyPr rtlCol="0"/>
          <a:lstStyle>
            <a:lvl1pPr>
              <a:defRPr sz="2800"/>
            </a:lvl1pPr>
            <a:extLst/>
          </a:lstStyle>
          <a:p>
            <a:pPr algn="ctr"/>
            <a:fld id="{8F82E0A0-C266-4798-8C8F-B9F91E9DA37E}" type="slidenum">
              <a:rPr lang="en-US" sz="2800" b="1" smtClean="0">
                <a:solidFill>
                  <a:srgbClr val="FFFFFF"/>
                </a:solidFill>
              </a:rPr>
              <a:pPr algn="ctr"/>
              <a:t>‹#›</a:t>
            </a:fld>
            <a:endParaRPr lang="en-US" sz="2800" dirty="0"/>
          </a:p>
        </p:txBody>
      </p:sp>
      <p:sp>
        <p:nvSpPr>
          <p:cNvPr id="14" name="Footer Placeholder 13"/>
          <p:cNvSpPr>
            <a:spLocks noGrp="1"/>
          </p:cNvSpPr>
          <p:nvPr>
            <p:ph type="ftr" sz="quarter" idx="12"/>
          </p:nvPr>
        </p:nvSpPr>
        <p:spPr>
          <a:xfrm>
            <a:off x="1600200" y="4686155"/>
            <a:ext cx="4572000" cy="273844"/>
          </a:xfrm>
        </p:spPr>
        <p:txBody>
          <a:bodyPr rtlCol="0"/>
          <a:lstStyle>
            <a:extLst/>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352550"/>
            <a:ext cx="8153400" cy="3242310"/>
          </a:xfrm>
          <a:prstGeom prst="rect">
            <a:avLst/>
          </a:prstGeom>
        </p:spPr>
        <p:txBody>
          <a:bodyPr vert="horz">
            <a:normAutofit/>
          </a:bodyPr>
          <a:lstStyle>
            <a:extLs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dirty="0"/>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a:defRPr sz="1400">
                <a:solidFill>
                  <a:schemeClr val="tx2"/>
                </a:solidFill>
              </a:defRPr>
            </a:lvl1pPr>
            <a:extLst/>
          </a:lstStyle>
          <a:p>
            <a:fld id="{E4606EA6-EFEA-4C30-9264-4F9291A5780D}" type="datetime1">
              <a:rPr lang="en-US" smtClean="0"/>
              <a:pPr/>
              <a:t>30/08/12</a:t>
            </a:fld>
            <a:endParaRPr lang="en-US" sz="1400" dirty="0">
              <a:solidFill>
                <a:schemeClr val="tx2"/>
              </a:solidFill>
            </a:endParaRPr>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a:defRPr sz="1400">
                <a:solidFill>
                  <a:schemeClr val="tx2"/>
                </a:solidFill>
              </a:defRPr>
            </a:lvl1pPr>
            <a:extLst/>
          </a:lstStyle>
          <a:p>
            <a:pPr algn="r"/>
            <a:endParaRPr lang="en-US" sz="1400" dirty="0">
              <a:solidFill>
                <a:schemeClr val="tx2"/>
              </a:solidFill>
            </a:endParaRPr>
          </a:p>
        </p:txBody>
      </p:sp>
      <p:sp>
        <p:nvSpPr>
          <p:cNvPr id="7" name="Rectangle 6"/>
          <p:cNvSpPr/>
          <p:nvPr/>
        </p:nvSpPr>
        <p:spPr>
          <a:xfrm>
            <a:off x="0" y="109517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Rectangle 7"/>
          <p:cNvSpPr/>
          <p:nvPr/>
        </p:nvSpPr>
        <p:spPr>
          <a:xfrm>
            <a:off x="0" y="112946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9" name="Rectangle 8"/>
          <p:cNvSpPr/>
          <p:nvPr/>
        </p:nvSpPr>
        <p:spPr>
          <a:xfrm>
            <a:off x="590550" y="112946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3" name="Slide Number Placeholder 22"/>
          <p:cNvSpPr>
            <a:spLocks noGrp="1"/>
          </p:cNvSpPr>
          <p:nvPr>
            <p:ph type="sldNum" sz="quarter" idx="4"/>
          </p:nvPr>
        </p:nvSpPr>
        <p:spPr>
          <a:xfrm>
            <a:off x="0" y="1123507"/>
            <a:ext cx="533400" cy="183357"/>
          </a:xfrm>
          <a:prstGeom prst="rect">
            <a:avLst/>
          </a:prstGeom>
        </p:spPr>
        <p:txBody>
          <a:bodyPr vert="horz" anchor="ctr" anchorCtr="0">
            <a:normAutofit/>
          </a:bodyPr>
          <a:lstStyle>
            <a:lvl1pPr algn="ctr">
              <a:defRPr sz="1400" b="1">
                <a:solidFill>
                  <a:srgbClr val="FFFFFF"/>
                </a:solidFill>
              </a:defRPr>
            </a:lvl1pPr>
            <a:extLst/>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
        <p:nvSpPr>
          <p:cNvPr id="22" name="Title Placeholder 21"/>
          <p:cNvSpPr>
            <a:spLocks noGrp="1"/>
          </p:cNvSpPr>
          <p:nvPr>
            <p:ph type="title"/>
          </p:nvPr>
        </p:nvSpPr>
        <p:spPr>
          <a:xfrm>
            <a:off x="609600" y="118110"/>
            <a:ext cx="8153400" cy="1005840"/>
          </a:xfrm>
          <a:prstGeom prst="rect">
            <a:avLst/>
          </a:prstGeom>
        </p:spPr>
        <p:txBody>
          <a:bodyPr vert="horz" anchor="b">
            <a:normAutofit/>
          </a:bodyPr>
          <a:lstStyle>
            <a:extLst/>
          </a:lstStyle>
          <a:p>
            <a:r>
              <a:rPr lang="fr-FR"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Lst>
  <p:txStyles>
    <p:titleStyle>
      <a:lvl1pPr algn="l" rtl="0" eaLnBrk="1" latinLnBrk="0" hangingPunct="1">
        <a:spcBef>
          <a:spcPct val="0"/>
        </a:spcBef>
        <a:buNone/>
        <a:defRPr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Rectangle 2"/>
          <p:cNvSpPr>
            <a:spLocks noGrp="1"/>
          </p:cNvSpPr>
          <p:nvPr>
            <p:ph type="body" sz="half" idx="2"/>
          </p:nvPr>
        </p:nvSpPr>
        <p:spPr/>
        <p:txBody>
          <a:bodyPr/>
          <a:lstStyle>
            <a:extLst/>
          </a:lstStyle>
          <a:p>
            <a:r>
              <a:rPr lang="en-US" dirty="0" smtClean="0"/>
              <a:t>Master 2 MEF STAPS</a:t>
            </a:r>
            <a:endParaRPr lang="en-US" dirty="0"/>
          </a:p>
        </p:txBody>
      </p:sp>
      <p:sp>
        <p:nvSpPr>
          <p:cNvPr id="4" name="Rectangle 3"/>
          <p:cNvSpPr>
            <a:spLocks noGrp="1"/>
          </p:cNvSpPr>
          <p:nvPr>
            <p:ph type="title"/>
          </p:nvPr>
        </p:nvSpPr>
        <p:spPr/>
        <p:txBody>
          <a:bodyPr>
            <a:normAutofit/>
          </a:bodyPr>
          <a:lstStyle>
            <a:extLst/>
          </a:lstStyle>
          <a:p>
            <a:r>
              <a:rPr lang="en-US" sz="2400" dirty="0"/>
              <a:t>B</a:t>
            </a:r>
            <a:r>
              <a:rPr lang="en-US" sz="2400" dirty="0" smtClean="0"/>
              <a:t>uts d’accomplissement et motivation chez les enseignants</a:t>
            </a:r>
            <a:endParaRPr lang="en-US" sz="2400" dirty="0"/>
          </a:p>
        </p:txBody>
      </p:sp>
      <p:pic>
        <p:nvPicPr>
          <p:cNvPr id="2" name="Picture 1" descr="7459092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0195" y="0"/>
            <a:ext cx="1990410" cy="3340719"/>
          </a:xfrm>
          <a:prstGeom prst="rect">
            <a:avLst/>
          </a:prstGeom>
        </p:spPr>
      </p:pic>
      <p:pic>
        <p:nvPicPr>
          <p:cNvPr id="14" name="Picture Placeholder 13"/>
          <p:cNvPicPr>
            <a:picLocks noGrp="1" noChangeAspect="1"/>
          </p:cNvPicPr>
          <p:nvPr>
            <p:ph type="pic" idx="1"/>
          </p:nvPr>
        </p:nvPicPr>
        <p:blipFill>
          <a:blip r:embed="rId4"/>
          <a:srcRect t="15594" b="15594"/>
          <a:stretch>
            <a:fillRect/>
          </a:stretch>
        </p:blipFill>
        <p:spPr/>
      </p:pic>
    </p:spTree>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en-US" dirty="0" err="1" smtClean="0"/>
              <a:t>Résultats</a:t>
            </a:r>
            <a:r>
              <a:rPr lang="en-US" dirty="0" smtClean="0"/>
              <a:t> et </a:t>
            </a:r>
            <a:r>
              <a:rPr lang="en-US" dirty="0" err="1" smtClean="0"/>
              <a:t>interprétation</a:t>
            </a:r>
            <a:endParaRPr lang="en-US" dirty="0"/>
          </a:p>
        </p:txBody>
      </p:sp>
      <p:sp>
        <p:nvSpPr>
          <p:cNvPr id="8" name="Rectangle 7"/>
          <p:cNvSpPr/>
          <p:nvPr/>
        </p:nvSpPr>
        <p:spPr>
          <a:xfrm>
            <a:off x="457200" y="2367028"/>
            <a:ext cx="3505200" cy="936410"/>
          </a:xfrm>
          <a:prstGeom prst="rect">
            <a:avLst/>
          </a:prstGeom>
        </p:spPr>
        <p:style>
          <a:lnRef idx="3">
            <a:schemeClr val="lt1"/>
          </a:lnRef>
          <a:fillRef idx="1">
            <a:schemeClr val="accent2"/>
          </a:fillRef>
          <a:effectRef idx="1">
            <a:schemeClr val="accent2"/>
          </a:effectRef>
          <a:fontRef idx="minor">
            <a:schemeClr val="lt1"/>
          </a:fontRef>
        </p:style>
        <p:txBody>
          <a:bodyPr wrap="square" lIns="182880" tIns="182880" rIns="182880" bIns="91440" rtlCol="0" anchor="ctr">
            <a:spAutoFit/>
          </a:bodyPr>
          <a:lstStyle>
            <a:extLst/>
          </a:lstStyle>
          <a:p>
            <a:pPr>
              <a:lnSpc>
                <a:spcPct val="85000"/>
              </a:lnSpc>
            </a:pPr>
            <a:r>
              <a:rPr lang="en-US" altLang="x-none" b="1" dirty="0" smtClean="0">
                <a:solidFill>
                  <a:schemeClr val="bg1"/>
                </a:solidFill>
              </a:rPr>
              <a:t>Impact de </a:t>
            </a:r>
            <a:r>
              <a:rPr lang="en-US" altLang="x-none" b="1" dirty="0" err="1" smtClean="0">
                <a:solidFill>
                  <a:schemeClr val="bg1"/>
                </a:solidFill>
              </a:rPr>
              <a:t>l’environnement</a:t>
            </a:r>
            <a:r>
              <a:rPr lang="en-US" altLang="x-none" b="1" dirty="0" smtClean="0">
                <a:solidFill>
                  <a:schemeClr val="bg1"/>
                </a:solidFill>
              </a:rPr>
              <a:t> social </a:t>
            </a:r>
            <a:r>
              <a:rPr lang="en-US" altLang="x-none" b="1" dirty="0" err="1" smtClean="0">
                <a:solidFill>
                  <a:schemeClr val="bg1"/>
                </a:solidFill>
              </a:rPr>
              <a:t>sur</a:t>
            </a:r>
            <a:r>
              <a:rPr lang="en-US" altLang="x-none" b="1" dirty="0" smtClean="0">
                <a:solidFill>
                  <a:schemeClr val="bg1"/>
                </a:solidFill>
              </a:rPr>
              <a:t> </a:t>
            </a:r>
            <a:r>
              <a:rPr lang="en-US" altLang="x-none" b="1" dirty="0" err="1" smtClean="0">
                <a:solidFill>
                  <a:schemeClr val="bg1"/>
                </a:solidFill>
              </a:rPr>
              <a:t>l’adoption</a:t>
            </a:r>
            <a:r>
              <a:rPr lang="en-US" altLang="x-none" b="1" dirty="0" smtClean="0">
                <a:solidFill>
                  <a:schemeClr val="bg1"/>
                </a:solidFill>
              </a:rPr>
              <a:t> des buts</a:t>
            </a:r>
            <a:endParaRPr lang="en-US" dirty="0" smtClean="0">
              <a:solidFill>
                <a:schemeClr val="bg1"/>
              </a:solidFill>
            </a:endParaRPr>
          </a:p>
          <a:p>
            <a:pPr>
              <a:lnSpc>
                <a:spcPct val="85000"/>
              </a:lnSpc>
            </a:pPr>
            <a:endParaRPr lang="en-US" sz="1400" dirty="0">
              <a:solidFill>
                <a:schemeClr val="bg1"/>
              </a:solidFill>
            </a:endParaRPr>
          </a:p>
        </p:txBody>
      </p:sp>
      <p:sp>
        <p:nvSpPr>
          <p:cNvPr id="6" name="Rectangle 5"/>
          <p:cNvSpPr>
            <a:spLocks noGrp="1"/>
          </p:cNvSpPr>
          <p:nvPr>
            <p:ph sz="quarter" idx="13"/>
          </p:nvPr>
        </p:nvSpPr>
        <p:spPr>
          <a:xfrm>
            <a:off x="4038600" y="1581150"/>
            <a:ext cx="4724400" cy="3124199"/>
          </a:xfrm>
        </p:spPr>
        <p:txBody>
          <a:bodyPr>
            <a:noAutofit/>
          </a:bodyPr>
          <a:lstStyle>
            <a:extLst/>
          </a:lstStyle>
          <a:p>
            <a:pPr marL="274320" lvl="1"/>
            <a:r>
              <a:rPr lang="fr-FR" sz="2400" dirty="0" smtClean="0"/>
              <a:t>Logique de déclassement chez les femmes et les professeurs en établissement difficile</a:t>
            </a:r>
            <a:r>
              <a:rPr lang="en-GB" sz="2400" dirty="0" smtClean="0">
                <a:ea typeface="Times New Roman"/>
              </a:rPr>
              <a:t>. </a:t>
            </a:r>
          </a:p>
          <a:p>
            <a:pPr marL="274320" lvl="1"/>
            <a:r>
              <a:rPr lang="en-GB" sz="2400" dirty="0" smtClean="0">
                <a:ea typeface="Times New Roman"/>
              </a:rPr>
              <a:t>En </a:t>
            </a:r>
            <a:r>
              <a:rPr lang="en-GB" sz="2400" dirty="0" err="1" smtClean="0">
                <a:ea typeface="Times New Roman"/>
              </a:rPr>
              <a:t>établissement</a:t>
            </a:r>
            <a:r>
              <a:rPr lang="en-GB" sz="2400" dirty="0" smtClean="0">
                <a:ea typeface="Times New Roman"/>
              </a:rPr>
              <a:t> </a:t>
            </a:r>
            <a:r>
              <a:rPr lang="en-GB" sz="2400" dirty="0" err="1" smtClean="0">
                <a:ea typeface="Times New Roman"/>
              </a:rPr>
              <a:t>difficile</a:t>
            </a:r>
            <a:r>
              <a:rPr lang="en-GB" sz="2400" dirty="0" smtClean="0">
                <a:ea typeface="Times New Roman"/>
              </a:rPr>
              <a:t>, </a:t>
            </a:r>
            <a:r>
              <a:rPr lang="en-GB" sz="2400" dirty="0" err="1" smtClean="0">
                <a:ea typeface="Times New Roman"/>
              </a:rPr>
              <a:t>davantage</a:t>
            </a:r>
            <a:r>
              <a:rPr lang="en-GB" sz="2400" dirty="0" smtClean="0">
                <a:ea typeface="Times New Roman"/>
              </a:rPr>
              <a:t> de </a:t>
            </a:r>
            <a:r>
              <a:rPr lang="en-GB" sz="2400" dirty="0" err="1" smtClean="0">
                <a:ea typeface="Times New Roman"/>
              </a:rPr>
              <a:t>professeurs</a:t>
            </a:r>
            <a:r>
              <a:rPr lang="en-GB" sz="2400" dirty="0" smtClean="0">
                <a:ea typeface="Times New Roman"/>
              </a:rPr>
              <a:t> </a:t>
            </a:r>
            <a:r>
              <a:rPr lang="en-GB" sz="2400" dirty="0" err="1" smtClean="0">
                <a:ea typeface="Times New Roman"/>
              </a:rPr>
              <a:t>centrés</a:t>
            </a:r>
            <a:r>
              <a:rPr lang="en-GB" sz="2400" dirty="0" smtClean="0">
                <a:ea typeface="Times New Roman"/>
              </a:rPr>
              <a:t> </a:t>
            </a:r>
            <a:r>
              <a:rPr lang="en-GB" sz="2400" dirty="0" err="1" smtClean="0">
                <a:ea typeface="Times New Roman"/>
              </a:rPr>
              <a:t>sur</a:t>
            </a:r>
            <a:r>
              <a:rPr lang="en-GB" sz="2400" dirty="0" smtClean="0">
                <a:ea typeface="Times New Roman"/>
              </a:rPr>
              <a:t> </a:t>
            </a:r>
            <a:r>
              <a:rPr lang="en-GB" sz="2400" dirty="0" err="1" smtClean="0">
                <a:ea typeface="Times New Roman"/>
              </a:rPr>
              <a:t>l’évitement</a:t>
            </a:r>
            <a:r>
              <a:rPr lang="en-GB" sz="2400" dirty="0" smtClean="0">
                <a:ea typeface="Times New Roman"/>
              </a:rPr>
              <a:t> de la </a:t>
            </a:r>
            <a:r>
              <a:rPr lang="en-GB" sz="2400" dirty="0" err="1" smtClean="0">
                <a:ea typeface="Times New Roman"/>
              </a:rPr>
              <a:t>tâche</a:t>
            </a:r>
            <a:endParaRPr lang="fr-FR" sz="2400" dirty="0" smtClean="0"/>
          </a:p>
        </p:txBody>
      </p:sp>
      <p:sp>
        <p:nvSpPr>
          <p:cNvPr id="5" name="Rectangle 4"/>
          <p:cNvSpPr/>
          <p:nvPr/>
        </p:nvSpPr>
        <p:spPr>
          <a:xfrm>
            <a:off x="7427749" y="133350"/>
            <a:ext cx="588397" cy="923330"/>
          </a:xfrm>
          <a:prstGeom prst="rect">
            <a:avLst/>
          </a:prstGeom>
          <a:solidFill>
            <a:schemeClr val="tx1"/>
          </a:solidFill>
          <a:ln>
            <a:solidFill>
              <a:srgbClr val="FFFFFF"/>
            </a:solid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fr-FR" sz="5400" b="1" cap="none" spc="0"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C</a:t>
            </a:r>
            <a:endParaRPr lang="fr-FR" sz="5400" b="1" cap="none" spc="0" dirty="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8663062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en-US" dirty="0" smtClean="0"/>
              <a:t>D’un point de </a:t>
            </a:r>
            <a:r>
              <a:rPr lang="en-US" dirty="0" err="1" smtClean="0"/>
              <a:t>vue</a:t>
            </a:r>
            <a:r>
              <a:rPr lang="en-US" dirty="0" smtClean="0"/>
              <a:t> </a:t>
            </a:r>
            <a:r>
              <a:rPr lang="en-US" dirty="0" err="1" smtClean="0"/>
              <a:t>professionnel</a:t>
            </a:r>
            <a:endParaRPr lang="en-US" dirty="0"/>
          </a:p>
        </p:txBody>
      </p:sp>
      <p:pic>
        <p:nvPicPr>
          <p:cNvPr id="6" name="Picture 5"/>
          <p:cNvPicPr>
            <a:picLocks noChangeAspect="1"/>
          </p:cNvPicPr>
          <p:nvPr/>
        </p:nvPicPr>
        <p:blipFill>
          <a:blip r:embed="rId3"/>
          <a:stretch>
            <a:fillRect/>
          </a:stretch>
        </p:blipFill>
        <p:spPr>
          <a:xfrm>
            <a:off x="457200" y="1733550"/>
            <a:ext cx="2971800" cy="2730500"/>
          </a:xfrm>
          <a:prstGeom prst="rect">
            <a:avLst/>
          </a:prstGeom>
        </p:spPr>
      </p:pic>
      <p:sp>
        <p:nvSpPr>
          <p:cNvPr id="7" name="TextBox 6"/>
          <p:cNvSpPr txBox="1"/>
          <p:nvPr/>
        </p:nvSpPr>
        <p:spPr>
          <a:xfrm>
            <a:off x="3962400" y="1657350"/>
            <a:ext cx="4953000" cy="646331"/>
          </a:xfrm>
          <a:prstGeom prst="rect">
            <a:avLst/>
          </a:prstGeom>
          <a:noFill/>
        </p:spPr>
        <p:txBody>
          <a:bodyPr wrap="square" rtlCol="0">
            <a:spAutoFit/>
          </a:bodyPr>
          <a:lstStyle/>
          <a:p>
            <a:r>
              <a:rPr lang="en-US" dirty="0" err="1" smtClean="0"/>
              <a:t>Orienter</a:t>
            </a:r>
            <a:r>
              <a:rPr lang="en-US" dirty="0" smtClean="0"/>
              <a:t> la </a:t>
            </a:r>
            <a:r>
              <a:rPr lang="en-US" dirty="0" err="1" smtClean="0"/>
              <a:t>préparation</a:t>
            </a:r>
            <a:r>
              <a:rPr lang="en-US" dirty="0" smtClean="0"/>
              <a:t> des </a:t>
            </a:r>
            <a:r>
              <a:rPr lang="en-US" dirty="0" err="1" smtClean="0"/>
              <a:t>professeurs</a:t>
            </a:r>
            <a:r>
              <a:rPr lang="en-US" dirty="0" smtClean="0"/>
              <a:t> </a:t>
            </a:r>
            <a:r>
              <a:rPr lang="en-US" dirty="0" err="1" smtClean="0"/>
              <a:t>stagiaires</a:t>
            </a:r>
            <a:r>
              <a:rPr lang="en-US" dirty="0" smtClean="0"/>
              <a:t> </a:t>
            </a:r>
            <a:r>
              <a:rPr lang="en-US" dirty="0" err="1" smtClean="0"/>
              <a:t>vers</a:t>
            </a:r>
            <a:r>
              <a:rPr lang="en-US" dirty="0" smtClean="0"/>
              <a:t> la </a:t>
            </a:r>
            <a:r>
              <a:rPr lang="en-US" dirty="0" err="1" smtClean="0"/>
              <a:t>tâche</a:t>
            </a:r>
            <a:r>
              <a:rPr lang="en-US" dirty="0" smtClean="0"/>
              <a:t> </a:t>
            </a:r>
            <a:r>
              <a:rPr lang="en-US" dirty="0" err="1" smtClean="0"/>
              <a:t>d’enseigner</a:t>
            </a:r>
            <a:r>
              <a:rPr lang="en-US" dirty="0" smtClean="0"/>
              <a:t> et limiter les </a:t>
            </a:r>
            <a:r>
              <a:rPr lang="en-US" dirty="0" err="1" smtClean="0"/>
              <a:t>comparaisons</a:t>
            </a:r>
            <a:endParaRPr lang="en-US" dirty="0"/>
          </a:p>
        </p:txBody>
      </p:sp>
      <p:sp>
        <p:nvSpPr>
          <p:cNvPr id="8" name="Rectangle 7"/>
          <p:cNvSpPr/>
          <p:nvPr/>
        </p:nvSpPr>
        <p:spPr>
          <a:xfrm>
            <a:off x="3352800" y="1657350"/>
            <a:ext cx="533400" cy="646331"/>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fr-FR" sz="3600" b="1" cap="none" spc="0"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1</a:t>
            </a:r>
            <a:endParaRPr lang="fr-FR" sz="3600" b="1" cap="none" spc="0" dirty="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endParaRPr>
          </a:p>
        </p:txBody>
      </p:sp>
      <p:sp>
        <p:nvSpPr>
          <p:cNvPr id="9" name="TextBox 8"/>
          <p:cNvSpPr txBox="1"/>
          <p:nvPr/>
        </p:nvSpPr>
        <p:spPr>
          <a:xfrm>
            <a:off x="3962400" y="2647950"/>
            <a:ext cx="4953000" cy="923330"/>
          </a:xfrm>
          <a:prstGeom prst="rect">
            <a:avLst/>
          </a:prstGeom>
          <a:noFill/>
        </p:spPr>
        <p:txBody>
          <a:bodyPr wrap="square" rtlCol="0">
            <a:spAutoFit/>
          </a:bodyPr>
          <a:lstStyle/>
          <a:p>
            <a:r>
              <a:rPr lang="en-US" dirty="0" smtClean="0"/>
              <a:t>Manager les </a:t>
            </a:r>
            <a:r>
              <a:rPr lang="en-US" dirty="0" err="1" smtClean="0"/>
              <a:t>professeurs</a:t>
            </a:r>
            <a:r>
              <a:rPr lang="en-US" dirty="0" smtClean="0"/>
              <a:t> par rapport </a:t>
            </a:r>
            <a:r>
              <a:rPr lang="en-US" dirty="0" err="1" smtClean="0"/>
              <a:t>à</a:t>
            </a:r>
            <a:r>
              <a:rPr lang="en-US" dirty="0" smtClean="0"/>
              <a:t> </a:t>
            </a:r>
            <a:r>
              <a:rPr lang="en-US" dirty="0" err="1" smtClean="0"/>
              <a:t>leurs</a:t>
            </a:r>
            <a:r>
              <a:rPr lang="en-US" dirty="0" smtClean="0"/>
              <a:t> </a:t>
            </a:r>
            <a:r>
              <a:rPr lang="en-US" dirty="0" err="1" smtClean="0"/>
              <a:t>objectifs</a:t>
            </a:r>
            <a:r>
              <a:rPr lang="en-US" dirty="0" smtClean="0"/>
              <a:t> et </a:t>
            </a:r>
            <a:r>
              <a:rPr lang="en-US" dirty="0" err="1" smtClean="0"/>
              <a:t>progrés</a:t>
            </a:r>
            <a:r>
              <a:rPr lang="en-US" dirty="0" smtClean="0"/>
              <a:t> </a:t>
            </a:r>
            <a:r>
              <a:rPr lang="en-US" dirty="0" err="1" smtClean="0"/>
              <a:t>personnels</a:t>
            </a:r>
            <a:r>
              <a:rPr lang="en-US" dirty="0" smtClean="0"/>
              <a:t>, en </a:t>
            </a:r>
            <a:r>
              <a:rPr lang="en-US" dirty="0" err="1" smtClean="0"/>
              <a:t>leur</a:t>
            </a:r>
            <a:r>
              <a:rPr lang="en-US" dirty="0" smtClean="0"/>
              <a:t> </a:t>
            </a:r>
            <a:r>
              <a:rPr lang="en-US" dirty="0" err="1" smtClean="0"/>
              <a:t>donnant</a:t>
            </a:r>
            <a:r>
              <a:rPr lang="en-US" dirty="0" smtClean="0"/>
              <a:t> des </a:t>
            </a:r>
            <a:r>
              <a:rPr lang="en-US" dirty="0" err="1" smtClean="0"/>
              <a:t>repères</a:t>
            </a:r>
            <a:r>
              <a:rPr lang="en-US" dirty="0" smtClean="0"/>
              <a:t> </a:t>
            </a:r>
            <a:r>
              <a:rPr lang="en-US" dirty="0" err="1" smtClean="0"/>
              <a:t>sur</a:t>
            </a:r>
            <a:r>
              <a:rPr lang="en-US" dirty="0" smtClean="0"/>
              <a:t> </a:t>
            </a:r>
            <a:r>
              <a:rPr lang="en-US" dirty="0" err="1" smtClean="0"/>
              <a:t>leurs</a:t>
            </a:r>
            <a:r>
              <a:rPr lang="en-US" dirty="0" smtClean="0"/>
              <a:t> </a:t>
            </a:r>
            <a:r>
              <a:rPr lang="en-US" dirty="0" err="1" smtClean="0"/>
              <a:t>propres</a:t>
            </a:r>
            <a:r>
              <a:rPr lang="en-US" dirty="0" smtClean="0"/>
              <a:t> </a:t>
            </a:r>
            <a:r>
              <a:rPr lang="en-US" dirty="0" err="1" smtClean="0"/>
              <a:t>progrès</a:t>
            </a:r>
            <a:endParaRPr lang="en-US" dirty="0"/>
          </a:p>
        </p:txBody>
      </p:sp>
      <p:sp>
        <p:nvSpPr>
          <p:cNvPr id="10" name="Rectangle 9"/>
          <p:cNvSpPr/>
          <p:nvPr/>
        </p:nvSpPr>
        <p:spPr>
          <a:xfrm>
            <a:off x="3352800" y="2647950"/>
            <a:ext cx="533400" cy="646331"/>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fr-FR" sz="3600" b="1" cap="none" spc="0"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2</a:t>
            </a:r>
            <a:endParaRPr lang="fr-FR" sz="3600" b="1" cap="none" spc="0" dirty="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endParaRPr>
          </a:p>
        </p:txBody>
      </p:sp>
      <p:sp>
        <p:nvSpPr>
          <p:cNvPr id="11" name="TextBox 10"/>
          <p:cNvSpPr txBox="1"/>
          <p:nvPr/>
        </p:nvSpPr>
        <p:spPr>
          <a:xfrm>
            <a:off x="3962400" y="3638550"/>
            <a:ext cx="4953000" cy="646331"/>
          </a:xfrm>
          <a:prstGeom prst="rect">
            <a:avLst/>
          </a:prstGeom>
          <a:noFill/>
        </p:spPr>
        <p:txBody>
          <a:bodyPr wrap="square" rtlCol="0">
            <a:spAutoFit/>
          </a:bodyPr>
          <a:lstStyle/>
          <a:p>
            <a:r>
              <a:rPr lang="en-US" dirty="0" err="1" smtClean="0"/>
              <a:t>Renforcer</a:t>
            </a:r>
            <a:r>
              <a:rPr lang="en-US" dirty="0" smtClean="0"/>
              <a:t> </a:t>
            </a:r>
            <a:r>
              <a:rPr lang="en-US" dirty="0" err="1" smtClean="0"/>
              <a:t>l’estime</a:t>
            </a:r>
            <a:r>
              <a:rPr lang="en-US" dirty="0" smtClean="0"/>
              <a:t> des </a:t>
            </a:r>
            <a:r>
              <a:rPr lang="en-US" dirty="0" err="1" smtClean="0"/>
              <a:t>enseignantes</a:t>
            </a:r>
            <a:r>
              <a:rPr lang="en-US" dirty="0" smtClean="0"/>
              <a:t> et des </a:t>
            </a:r>
            <a:r>
              <a:rPr lang="en-US" dirty="0" err="1" smtClean="0"/>
              <a:t>personnels</a:t>
            </a:r>
            <a:r>
              <a:rPr lang="en-US" dirty="0" smtClean="0"/>
              <a:t> en milieu </a:t>
            </a:r>
            <a:r>
              <a:rPr lang="en-US" dirty="0" err="1" smtClean="0"/>
              <a:t>difficile</a:t>
            </a:r>
            <a:endParaRPr lang="en-US" dirty="0"/>
          </a:p>
        </p:txBody>
      </p:sp>
      <p:sp>
        <p:nvSpPr>
          <p:cNvPr id="12" name="Rectangle 11"/>
          <p:cNvSpPr/>
          <p:nvPr/>
        </p:nvSpPr>
        <p:spPr>
          <a:xfrm>
            <a:off x="3352800" y="3638550"/>
            <a:ext cx="533400" cy="646331"/>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fr-FR" sz="3600" b="1" cap="none" spc="0"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3</a:t>
            </a:r>
            <a:endParaRPr lang="fr-FR" sz="3600" b="1" cap="none" spc="0" dirty="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animBg="1"/>
      <p:bldP spid="11"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 y="1657350"/>
            <a:ext cx="3657600" cy="31242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Rectangle 1"/>
          <p:cNvSpPr>
            <a:spLocks noGrp="1"/>
          </p:cNvSpPr>
          <p:nvPr>
            <p:ph type="title"/>
          </p:nvPr>
        </p:nvSpPr>
        <p:spPr/>
        <p:txBody>
          <a:bodyPr/>
          <a:lstStyle>
            <a:extLst/>
          </a:lstStyle>
          <a:p>
            <a:r>
              <a:rPr lang="en-US" dirty="0" smtClean="0"/>
              <a:t>Conclusion</a:t>
            </a:r>
            <a:endParaRPr lang="en-US" dirty="0"/>
          </a:p>
        </p:txBody>
      </p:sp>
      <p:sp>
        <p:nvSpPr>
          <p:cNvPr id="13" name="TextBox 12"/>
          <p:cNvSpPr txBox="1"/>
          <p:nvPr/>
        </p:nvSpPr>
        <p:spPr>
          <a:xfrm>
            <a:off x="609600" y="1885950"/>
            <a:ext cx="2743200" cy="369332"/>
          </a:xfrm>
          <a:prstGeom prst="rect">
            <a:avLst/>
          </a:prstGeom>
          <a:noFill/>
        </p:spPr>
        <p:txBody>
          <a:bodyPr wrap="square" rtlCol="0">
            <a:spAutoFit/>
          </a:bodyPr>
          <a:lstStyle/>
          <a:p>
            <a:r>
              <a:rPr lang="en-US" dirty="0" smtClean="0"/>
              <a:t>Les buts d’accomplissement</a:t>
            </a:r>
            <a:endParaRPr lang="en-US" dirty="0"/>
          </a:p>
        </p:txBody>
      </p:sp>
      <p:sp>
        <p:nvSpPr>
          <p:cNvPr id="14" name="TextBox 13"/>
          <p:cNvSpPr txBox="1"/>
          <p:nvPr/>
        </p:nvSpPr>
        <p:spPr>
          <a:xfrm>
            <a:off x="1219200" y="2266950"/>
            <a:ext cx="1066800" cy="369332"/>
          </a:xfrm>
          <a:prstGeom prst="rect">
            <a:avLst/>
          </a:prstGeom>
          <a:noFill/>
        </p:spPr>
        <p:txBody>
          <a:bodyPr wrap="square" rtlCol="0">
            <a:spAutoFit/>
          </a:bodyPr>
          <a:lstStyle/>
          <a:p>
            <a:r>
              <a:rPr lang="en-US" dirty="0" smtClean="0"/>
              <a:t>Le “3*2”</a:t>
            </a:r>
            <a:endParaRPr lang="en-US" dirty="0"/>
          </a:p>
        </p:txBody>
      </p:sp>
      <p:sp>
        <p:nvSpPr>
          <p:cNvPr id="15" name="TextBox 14"/>
          <p:cNvSpPr txBox="1"/>
          <p:nvPr/>
        </p:nvSpPr>
        <p:spPr>
          <a:xfrm>
            <a:off x="609600" y="3790950"/>
            <a:ext cx="3003346" cy="369332"/>
          </a:xfrm>
          <a:prstGeom prst="rect">
            <a:avLst/>
          </a:prstGeom>
          <a:noFill/>
        </p:spPr>
        <p:txBody>
          <a:bodyPr wrap="none" rtlCol="0">
            <a:spAutoFit/>
          </a:bodyPr>
          <a:lstStyle/>
          <a:p>
            <a:r>
              <a:rPr lang="en-US" dirty="0" err="1" smtClean="0"/>
              <a:t>Théorie</a:t>
            </a:r>
            <a:r>
              <a:rPr lang="en-US" dirty="0" smtClean="0"/>
              <a:t> de </a:t>
            </a:r>
            <a:r>
              <a:rPr lang="en-US" dirty="0" err="1" smtClean="0"/>
              <a:t>l’autodétermination</a:t>
            </a:r>
            <a:endParaRPr lang="en-US" dirty="0"/>
          </a:p>
        </p:txBody>
      </p:sp>
      <p:sp>
        <p:nvSpPr>
          <p:cNvPr id="16" name="TextBox 15"/>
          <p:cNvSpPr txBox="1"/>
          <p:nvPr/>
        </p:nvSpPr>
        <p:spPr>
          <a:xfrm>
            <a:off x="304800" y="4248150"/>
            <a:ext cx="3200400" cy="369332"/>
          </a:xfrm>
          <a:prstGeom prst="rect">
            <a:avLst/>
          </a:prstGeom>
          <a:noFill/>
        </p:spPr>
        <p:txBody>
          <a:bodyPr wrap="square" rtlCol="0">
            <a:spAutoFit/>
          </a:bodyPr>
          <a:lstStyle/>
          <a:p>
            <a:r>
              <a:rPr lang="en-US" dirty="0" err="1" smtClean="0"/>
              <a:t>Théorie</a:t>
            </a:r>
            <a:r>
              <a:rPr lang="en-US" dirty="0" smtClean="0"/>
              <a:t> </a:t>
            </a:r>
            <a:r>
              <a:rPr lang="en-US" dirty="0" err="1" smtClean="0"/>
              <a:t>implicite</a:t>
            </a:r>
            <a:r>
              <a:rPr lang="en-US" dirty="0" smtClean="0"/>
              <a:t> de </a:t>
            </a:r>
            <a:r>
              <a:rPr lang="en-US" dirty="0" err="1" smtClean="0"/>
              <a:t>l’intelligence</a:t>
            </a:r>
            <a:endParaRPr lang="en-US" dirty="0"/>
          </a:p>
        </p:txBody>
      </p:sp>
      <p:sp>
        <p:nvSpPr>
          <p:cNvPr id="3" name="Up-Down Arrow 2"/>
          <p:cNvSpPr/>
          <p:nvPr/>
        </p:nvSpPr>
        <p:spPr>
          <a:xfrm>
            <a:off x="1752600" y="2724150"/>
            <a:ext cx="381000" cy="106680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4038600" y="1428750"/>
            <a:ext cx="4876800" cy="3429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7" name="Rectangle 16"/>
          <p:cNvSpPr/>
          <p:nvPr/>
        </p:nvSpPr>
        <p:spPr>
          <a:xfrm>
            <a:off x="4495800" y="1504950"/>
            <a:ext cx="3657600" cy="936410"/>
          </a:xfrm>
          <a:prstGeom prst="rect">
            <a:avLst/>
          </a:prstGeom>
        </p:spPr>
        <p:style>
          <a:lnRef idx="3">
            <a:schemeClr val="lt1"/>
          </a:lnRef>
          <a:fillRef idx="1">
            <a:schemeClr val="accent2"/>
          </a:fillRef>
          <a:effectRef idx="1">
            <a:schemeClr val="accent2"/>
          </a:effectRef>
          <a:fontRef idx="minor">
            <a:schemeClr val="lt1"/>
          </a:fontRef>
        </p:style>
        <p:txBody>
          <a:bodyPr wrap="square" lIns="182880" tIns="182880" rIns="182880" bIns="91440" rtlCol="0" anchor="ctr">
            <a:spAutoFit/>
          </a:bodyPr>
          <a:lstStyle>
            <a:extLst/>
          </a:lstStyle>
          <a:p>
            <a:pPr>
              <a:lnSpc>
                <a:spcPct val="85000"/>
              </a:lnSpc>
            </a:pPr>
            <a:r>
              <a:rPr lang="en-US" altLang="x-none" b="1" dirty="0" err="1" smtClean="0">
                <a:solidFill>
                  <a:schemeClr val="bg1"/>
                </a:solidFill>
              </a:rPr>
              <a:t>Supériorité</a:t>
            </a:r>
            <a:r>
              <a:rPr lang="en-US" altLang="x-none" b="1" dirty="0" smtClean="0">
                <a:solidFill>
                  <a:schemeClr val="bg1"/>
                </a:solidFill>
              </a:rPr>
              <a:t> du but de </a:t>
            </a:r>
            <a:r>
              <a:rPr lang="en-US" altLang="x-none" b="1" dirty="0" err="1" smtClean="0">
                <a:solidFill>
                  <a:schemeClr val="bg1"/>
                </a:solidFill>
              </a:rPr>
              <a:t>maîtrise</a:t>
            </a:r>
            <a:r>
              <a:rPr lang="en-US" altLang="x-none" b="1" dirty="0" smtClean="0">
                <a:solidFill>
                  <a:schemeClr val="bg1"/>
                </a:solidFill>
              </a:rPr>
              <a:t> par rapport au but de performance</a:t>
            </a:r>
            <a:endParaRPr lang="en-US" dirty="0" smtClean="0">
              <a:solidFill>
                <a:schemeClr val="bg1"/>
              </a:solidFill>
            </a:endParaRPr>
          </a:p>
          <a:p>
            <a:pPr>
              <a:lnSpc>
                <a:spcPct val="85000"/>
              </a:lnSpc>
            </a:pPr>
            <a:endParaRPr lang="en-US" sz="1400" dirty="0">
              <a:solidFill>
                <a:schemeClr val="bg1"/>
              </a:solidFill>
            </a:endParaRPr>
          </a:p>
        </p:txBody>
      </p:sp>
      <p:sp>
        <p:nvSpPr>
          <p:cNvPr id="18" name="Rectangle 17"/>
          <p:cNvSpPr/>
          <p:nvPr/>
        </p:nvSpPr>
        <p:spPr>
          <a:xfrm>
            <a:off x="4343400" y="2571750"/>
            <a:ext cx="2971800" cy="1171859"/>
          </a:xfrm>
          <a:prstGeom prst="rect">
            <a:avLst/>
          </a:prstGeom>
        </p:spPr>
        <p:style>
          <a:lnRef idx="3">
            <a:schemeClr val="lt1"/>
          </a:lnRef>
          <a:fillRef idx="1">
            <a:schemeClr val="accent2"/>
          </a:fillRef>
          <a:effectRef idx="1">
            <a:schemeClr val="accent2"/>
          </a:effectRef>
          <a:fontRef idx="minor">
            <a:schemeClr val="lt1"/>
          </a:fontRef>
        </p:style>
        <p:txBody>
          <a:bodyPr wrap="square" lIns="182880" tIns="182880" rIns="182880" bIns="91440" rtlCol="0" anchor="ctr">
            <a:spAutoFit/>
          </a:bodyPr>
          <a:lstStyle>
            <a:extLst/>
          </a:lstStyle>
          <a:p>
            <a:pPr>
              <a:lnSpc>
                <a:spcPct val="85000"/>
              </a:lnSpc>
            </a:pPr>
            <a:r>
              <a:rPr lang="en-US" altLang="x-none" b="1" dirty="0" smtClean="0">
                <a:solidFill>
                  <a:schemeClr val="bg1"/>
                </a:solidFill>
              </a:rPr>
              <a:t>La </a:t>
            </a:r>
            <a:r>
              <a:rPr lang="en-US" altLang="x-none" b="1" dirty="0" err="1" smtClean="0">
                <a:solidFill>
                  <a:schemeClr val="bg1"/>
                </a:solidFill>
              </a:rPr>
              <a:t>comparaison</a:t>
            </a:r>
            <a:r>
              <a:rPr lang="en-US" altLang="x-none" b="1" dirty="0" smtClean="0">
                <a:solidFill>
                  <a:schemeClr val="bg1"/>
                </a:solidFill>
              </a:rPr>
              <a:t> </a:t>
            </a:r>
            <a:r>
              <a:rPr lang="en-US" altLang="x-none" b="1" dirty="0" err="1" smtClean="0">
                <a:solidFill>
                  <a:schemeClr val="bg1"/>
                </a:solidFill>
              </a:rPr>
              <a:t>professionnelle</a:t>
            </a:r>
            <a:r>
              <a:rPr lang="en-US" altLang="x-none" b="1" dirty="0" smtClean="0">
                <a:solidFill>
                  <a:schemeClr val="bg1"/>
                </a:solidFill>
              </a:rPr>
              <a:t> </a:t>
            </a:r>
            <a:r>
              <a:rPr lang="en-US" altLang="x-none" b="1" dirty="0" err="1" smtClean="0">
                <a:solidFill>
                  <a:schemeClr val="bg1"/>
                </a:solidFill>
              </a:rPr>
              <a:t>moteur</a:t>
            </a:r>
            <a:r>
              <a:rPr lang="en-US" altLang="x-none" b="1" dirty="0" smtClean="0">
                <a:solidFill>
                  <a:schemeClr val="bg1"/>
                </a:solidFill>
              </a:rPr>
              <a:t> de </a:t>
            </a:r>
            <a:r>
              <a:rPr lang="en-US" altLang="x-none" b="1" dirty="0" err="1" smtClean="0">
                <a:solidFill>
                  <a:schemeClr val="bg1"/>
                </a:solidFill>
              </a:rPr>
              <a:t>certains</a:t>
            </a:r>
            <a:r>
              <a:rPr lang="en-US" altLang="x-none" b="1" dirty="0" smtClean="0">
                <a:solidFill>
                  <a:schemeClr val="bg1"/>
                </a:solidFill>
              </a:rPr>
              <a:t> enseignants</a:t>
            </a:r>
            <a:endParaRPr lang="en-US" dirty="0" smtClean="0">
              <a:solidFill>
                <a:schemeClr val="bg1"/>
              </a:solidFill>
            </a:endParaRPr>
          </a:p>
          <a:p>
            <a:pPr>
              <a:lnSpc>
                <a:spcPct val="85000"/>
              </a:lnSpc>
            </a:pPr>
            <a:endParaRPr lang="en-US" sz="1400" dirty="0">
              <a:solidFill>
                <a:schemeClr val="bg1"/>
              </a:solidFill>
            </a:endParaRPr>
          </a:p>
        </p:txBody>
      </p:sp>
      <p:sp>
        <p:nvSpPr>
          <p:cNvPr id="19" name="Rectangle 18"/>
          <p:cNvSpPr/>
          <p:nvPr/>
        </p:nvSpPr>
        <p:spPr>
          <a:xfrm>
            <a:off x="4419600" y="3867150"/>
            <a:ext cx="3276600" cy="936410"/>
          </a:xfrm>
          <a:prstGeom prst="rect">
            <a:avLst/>
          </a:prstGeom>
        </p:spPr>
        <p:style>
          <a:lnRef idx="3">
            <a:schemeClr val="lt1"/>
          </a:lnRef>
          <a:fillRef idx="1">
            <a:schemeClr val="accent2"/>
          </a:fillRef>
          <a:effectRef idx="1">
            <a:schemeClr val="accent2"/>
          </a:effectRef>
          <a:fontRef idx="minor">
            <a:schemeClr val="lt1"/>
          </a:fontRef>
        </p:style>
        <p:txBody>
          <a:bodyPr wrap="square" lIns="182880" tIns="182880" rIns="182880" bIns="91440" rtlCol="0" anchor="ctr">
            <a:spAutoFit/>
          </a:bodyPr>
          <a:lstStyle>
            <a:extLst/>
          </a:lstStyle>
          <a:p>
            <a:pPr>
              <a:lnSpc>
                <a:spcPct val="85000"/>
              </a:lnSpc>
            </a:pPr>
            <a:r>
              <a:rPr lang="en-US" altLang="x-none" b="1" dirty="0" smtClean="0">
                <a:solidFill>
                  <a:schemeClr val="bg1"/>
                </a:solidFill>
              </a:rPr>
              <a:t>Impact de </a:t>
            </a:r>
            <a:r>
              <a:rPr lang="en-US" altLang="x-none" b="1" dirty="0" err="1" smtClean="0">
                <a:solidFill>
                  <a:schemeClr val="bg1"/>
                </a:solidFill>
              </a:rPr>
              <a:t>l’environnement</a:t>
            </a:r>
            <a:r>
              <a:rPr lang="en-US" altLang="x-none" b="1" dirty="0" smtClean="0">
                <a:solidFill>
                  <a:schemeClr val="bg1"/>
                </a:solidFill>
              </a:rPr>
              <a:t> social </a:t>
            </a:r>
            <a:r>
              <a:rPr lang="en-US" altLang="x-none" b="1" dirty="0" err="1" smtClean="0">
                <a:solidFill>
                  <a:schemeClr val="bg1"/>
                </a:solidFill>
              </a:rPr>
              <a:t>sur</a:t>
            </a:r>
            <a:r>
              <a:rPr lang="en-US" altLang="x-none" b="1" dirty="0" smtClean="0">
                <a:solidFill>
                  <a:schemeClr val="bg1"/>
                </a:solidFill>
              </a:rPr>
              <a:t> </a:t>
            </a:r>
            <a:r>
              <a:rPr lang="en-US" altLang="x-none" b="1" dirty="0" err="1" smtClean="0">
                <a:solidFill>
                  <a:schemeClr val="bg1"/>
                </a:solidFill>
              </a:rPr>
              <a:t>l’adoption</a:t>
            </a:r>
            <a:r>
              <a:rPr lang="en-US" altLang="x-none" b="1" dirty="0" smtClean="0">
                <a:solidFill>
                  <a:schemeClr val="bg1"/>
                </a:solidFill>
              </a:rPr>
              <a:t> des buts</a:t>
            </a:r>
            <a:endParaRPr lang="en-US" dirty="0" smtClean="0">
              <a:solidFill>
                <a:schemeClr val="bg1"/>
              </a:solidFill>
            </a:endParaRPr>
          </a:p>
          <a:p>
            <a:pPr>
              <a:lnSpc>
                <a:spcPct val="85000"/>
              </a:lnSpc>
            </a:pPr>
            <a:endParaRPr lang="en-US" sz="1400" dirty="0">
              <a:solidFill>
                <a:schemeClr val="bg1"/>
              </a:solidFill>
            </a:endParaRPr>
          </a:p>
        </p:txBody>
      </p:sp>
      <p:pic>
        <p:nvPicPr>
          <p:cNvPr id="20" name="Picture 19"/>
          <p:cNvPicPr>
            <a:picLocks noChangeAspect="1"/>
          </p:cNvPicPr>
          <p:nvPr/>
        </p:nvPicPr>
        <p:blipFill>
          <a:blip r:embed="rId3"/>
          <a:stretch>
            <a:fillRect/>
          </a:stretch>
        </p:blipFill>
        <p:spPr>
          <a:xfrm>
            <a:off x="7543800" y="2647950"/>
            <a:ext cx="1230187" cy="1130300"/>
          </a:xfrm>
          <a:prstGeom prst="rect">
            <a:avLst/>
          </a:prstGeom>
        </p:spPr>
      </p:pic>
    </p:spTree>
    <p:extLst>
      <p:ext uri="{BB962C8B-B14F-4D97-AF65-F5344CB8AC3E}">
        <p14:creationId xmlns:p14="http://schemas.microsoft.com/office/powerpoint/2010/main" val="17619974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14" grpId="0"/>
      <p:bldP spid="15" grpId="0"/>
      <p:bldP spid="16" grpId="0"/>
      <p:bldP spid="3" grpId="0" animBg="1"/>
      <p:bldP spid="5" grpId="0" animBg="1"/>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en-US" dirty="0" smtClean="0"/>
              <a:t>Plan de </a:t>
            </a:r>
            <a:r>
              <a:rPr lang="en-US" dirty="0" err="1" smtClean="0"/>
              <a:t>l’exposé</a:t>
            </a:r>
            <a:endParaRPr lang="en-US" dirty="0"/>
          </a:p>
        </p:txBody>
      </p:sp>
      <p:sp>
        <p:nvSpPr>
          <p:cNvPr id="3" name="Rectangle 2"/>
          <p:cNvSpPr>
            <a:spLocks noGrp="1"/>
          </p:cNvSpPr>
          <p:nvPr>
            <p:ph sz="quarter" idx="13"/>
          </p:nvPr>
        </p:nvSpPr>
        <p:spPr>
          <a:xfrm>
            <a:off x="609600" y="1200150"/>
            <a:ext cx="3886200" cy="3200400"/>
          </a:xfrm>
        </p:spPr>
        <p:txBody>
          <a:bodyPr anchor="ctr"/>
          <a:lstStyle>
            <a:extLst/>
          </a:lstStyle>
          <a:p>
            <a:pPr marL="274320" lvl="1"/>
            <a:r>
              <a:rPr lang="en-US" altLang="x-none" dirty="0" smtClean="0"/>
              <a:t>Cadres </a:t>
            </a:r>
            <a:r>
              <a:rPr lang="en-US" altLang="x-none" dirty="0" err="1" smtClean="0"/>
              <a:t>théoriques</a:t>
            </a:r>
            <a:endParaRPr lang="en-US" dirty="0"/>
          </a:p>
          <a:p>
            <a:pPr marL="274320" lvl="1"/>
            <a:r>
              <a:rPr lang="en-US" dirty="0" err="1" smtClean="0"/>
              <a:t>Expérimentation</a:t>
            </a:r>
            <a:endParaRPr lang="en-US" dirty="0" smtClean="0"/>
          </a:p>
          <a:p>
            <a:pPr marL="274320" lvl="1"/>
            <a:r>
              <a:rPr lang="en-US" dirty="0" err="1" smtClean="0"/>
              <a:t>Résultats</a:t>
            </a:r>
            <a:r>
              <a:rPr lang="en-US" dirty="0" smtClean="0"/>
              <a:t> et </a:t>
            </a:r>
            <a:r>
              <a:rPr lang="en-US" dirty="0" err="1" smtClean="0"/>
              <a:t>interprétation</a:t>
            </a:r>
            <a:endParaRPr lang="en-US" dirty="0" smtClean="0"/>
          </a:p>
          <a:p>
            <a:pPr marL="274320" lvl="1"/>
            <a:r>
              <a:rPr lang="en-US" dirty="0" smtClean="0"/>
              <a:t>Conclusion </a:t>
            </a:r>
          </a:p>
        </p:txBody>
      </p:sp>
      <p:pic>
        <p:nvPicPr>
          <p:cNvPr id="9" name="Picture 8" descr="AA002817.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1504950"/>
            <a:ext cx="2286076" cy="3121256"/>
          </a:xfrm>
          <a:prstGeom prst="rect">
            <a:avLst/>
          </a:prstGeom>
        </p:spPr>
      </p:pic>
      <p:pic>
        <p:nvPicPr>
          <p:cNvPr id="11" name="Content Placeholder 10" descr="AA002817.png"/>
          <p:cNvPicPr>
            <a:picLocks noGrp="1" noChangeAspect="1"/>
          </p:cNvPicPr>
          <p:nvPr>
            <p:ph sz="quarter" idx="14"/>
          </p:nvPr>
        </p:nvPicPr>
        <p:blipFill>
          <a:blip r:embed="rId4">
            <a:extLst>
              <a:ext uri="{28A0092B-C50C-407E-A947-70E740481C1C}">
                <a14:useLocalDpi xmlns:a14="http://schemas.microsoft.com/office/drawing/2010/main" val="0"/>
              </a:ext>
            </a:extLst>
          </a:blip>
          <a:srcRect t="19198" b="19198"/>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extLst/>
          </a:lstStyle>
          <a:p>
            <a:pPr marL="0" indent="0"/>
            <a:r>
              <a:rPr lang="en-US" altLang="x-none" dirty="0"/>
              <a:t>Les buts </a:t>
            </a:r>
            <a:r>
              <a:rPr lang="en-US" altLang="x-none" dirty="0" smtClean="0"/>
              <a:t>d’accomplissement</a:t>
            </a:r>
            <a:r>
              <a:rPr lang="en-US" altLang="x-none" sz="2200" dirty="0" smtClean="0"/>
              <a:t> </a:t>
            </a:r>
            <a:r>
              <a:rPr lang="en-US" altLang="x-none" sz="2200" dirty="0"/>
              <a:t>un concept en </a:t>
            </a:r>
            <a:r>
              <a:rPr lang="en-US" altLang="x-none" sz="2200" dirty="0" err="1"/>
              <a:t>évolution</a:t>
            </a:r>
            <a:endParaRPr lang="en-US" sz="2200" dirty="0"/>
          </a:p>
        </p:txBody>
      </p:sp>
      <p:sp>
        <p:nvSpPr>
          <p:cNvPr id="11" name="TextBox 10"/>
          <p:cNvSpPr txBox="1"/>
          <p:nvPr/>
        </p:nvSpPr>
        <p:spPr>
          <a:xfrm>
            <a:off x="2895600" y="1504950"/>
            <a:ext cx="1828800" cy="369332"/>
          </a:xfrm>
          <a:prstGeom prst="rect">
            <a:avLst/>
          </a:prstGeom>
          <a:noFill/>
        </p:spPr>
        <p:txBody>
          <a:bodyPr wrap="square" rtlCol="0">
            <a:spAutoFit/>
          </a:bodyPr>
          <a:lstStyle/>
          <a:p>
            <a:r>
              <a:rPr lang="en-US" dirty="0" smtClean="0"/>
              <a:t>But de </a:t>
            </a:r>
            <a:r>
              <a:rPr lang="en-US" dirty="0" err="1" smtClean="0"/>
              <a:t>maîtrise</a:t>
            </a:r>
            <a:endParaRPr lang="en-US" dirty="0"/>
          </a:p>
        </p:txBody>
      </p:sp>
      <p:sp>
        <p:nvSpPr>
          <p:cNvPr id="12" name="TextBox 11"/>
          <p:cNvSpPr txBox="1"/>
          <p:nvPr/>
        </p:nvSpPr>
        <p:spPr>
          <a:xfrm>
            <a:off x="6172200" y="1504950"/>
            <a:ext cx="2358189" cy="369332"/>
          </a:xfrm>
          <a:prstGeom prst="rect">
            <a:avLst/>
          </a:prstGeom>
          <a:noFill/>
        </p:spPr>
        <p:txBody>
          <a:bodyPr wrap="square" rtlCol="0">
            <a:spAutoFit/>
          </a:bodyPr>
          <a:lstStyle/>
          <a:p>
            <a:r>
              <a:rPr lang="en-US" dirty="0" smtClean="0"/>
              <a:t>But</a:t>
            </a:r>
            <a:r>
              <a:rPr lang="en-US" sz="1600" dirty="0" smtClean="0"/>
              <a:t> </a:t>
            </a:r>
            <a:r>
              <a:rPr lang="en-US" dirty="0" smtClean="0"/>
              <a:t>de</a:t>
            </a:r>
            <a:r>
              <a:rPr lang="en-US" sz="1600" dirty="0" smtClean="0"/>
              <a:t> </a:t>
            </a:r>
            <a:r>
              <a:rPr lang="en-US" dirty="0" smtClean="0"/>
              <a:t>performance</a:t>
            </a:r>
            <a:endParaRPr lang="en-US" sz="1600" dirty="0"/>
          </a:p>
        </p:txBody>
      </p:sp>
      <p:cxnSp>
        <p:nvCxnSpPr>
          <p:cNvPr id="17" name="Straight Connector 16"/>
          <p:cNvCxnSpPr/>
          <p:nvPr/>
        </p:nvCxnSpPr>
        <p:spPr>
          <a:xfrm>
            <a:off x="1905000" y="1504950"/>
            <a:ext cx="0" cy="2971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410200" y="1504950"/>
            <a:ext cx="0" cy="2971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33400" y="2495550"/>
            <a:ext cx="8305800" cy="0"/>
          </a:xfrm>
          <a:prstGeom prst="line">
            <a:avLst/>
          </a:prstGeom>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28600" y="2800350"/>
            <a:ext cx="1371600" cy="369332"/>
          </a:xfrm>
          <a:prstGeom prst="rect">
            <a:avLst/>
          </a:prstGeom>
          <a:noFill/>
        </p:spPr>
        <p:txBody>
          <a:bodyPr wrap="square" rtlCol="0">
            <a:spAutoFit/>
          </a:bodyPr>
          <a:lstStyle/>
          <a:p>
            <a:r>
              <a:rPr lang="en-US" dirty="0" err="1" smtClean="0"/>
              <a:t>Approche</a:t>
            </a:r>
            <a:endParaRPr lang="en-US" dirty="0"/>
          </a:p>
        </p:txBody>
      </p:sp>
      <p:sp>
        <p:nvSpPr>
          <p:cNvPr id="23" name="TextBox 22"/>
          <p:cNvSpPr txBox="1"/>
          <p:nvPr/>
        </p:nvSpPr>
        <p:spPr>
          <a:xfrm>
            <a:off x="304800" y="3943350"/>
            <a:ext cx="1048484" cy="369332"/>
          </a:xfrm>
          <a:prstGeom prst="rect">
            <a:avLst/>
          </a:prstGeom>
          <a:noFill/>
        </p:spPr>
        <p:txBody>
          <a:bodyPr wrap="none" rtlCol="0">
            <a:spAutoFit/>
          </a:bodyPr>
          <a:lstStyle/>
          <a:p>
            <a:r>
              <a:rPr lang="en-US" dirty="0" err="1" smtClean="0"/>
              <a:t>Evitement</a:t>
            </a:r>
            <a:endParaRPr lang="en-US" dirty="0"/>
          </a:p>
        </p:txBody>
      </p:sp>
      <p:cxnSp>
        <p:nvCxnSpPr>
          <p:cNvPr id="25" name="Straight Connector 24"/>
          <p:cNvCxnSpPr/>
          <p:nvPr/>
        </p:nvCxnSpPr>
        <p:spPr>
          <a:xfrm>
            <a:off x="457200" y="3562350"/>
            <a:ext cx="8382000" cy="0"/>
          </a:xfrm>
          <a:prstGeom prst="line">
            <a:avLst/>
          </a:prstGeom>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209800" y="2114550"/>
            <a:ext cx="1219200" cy="369332"/>
          </a:xfrm>
          <a:prstGeom prst="rect">
            <a:avLst/>
          </a:prstGeom>
          <a:noFill/>
        </p:spPr>
        <p:txBody>
          <a:bodyPr wrap="square" rtlCol="0">
            <a:spAutoFit/>
          </a:bodyPr>
          <a:lstStyle/>
          <a:p>
            <a:r>
              <a:rPr lang="en-US" dirty="0" smtClean="0"/>
              <a:t>La </a:t>
            </a:r>
            <a:r>
              <a:rPr lang="en-US" dirty="0" err="1" smtClean="0"/>
              <a:t>tâche</a:t>
            </a:r>
            <a:endParaRPr lang="en-US" dirty="0"/>
          </a:p>
        </p:txBody>
      </p:sp>
      <p:sp>
        <p:nvSpPr>
          <p:cNvPr id="31" name="TextBox 30"/>
          <p:cNvSpPr txBox="1"/>
          <p:nvPr/>
        </p:nvSpPr>
        <p:spPr>
          <a:xfrm>
            <a:off x="4038600" y="2114550"/>
            <a:ext cx="1219200" cy="369332"/>
          </a:xfrm>
          <a:prstGeom prst="rect">
            <a:avLst/>
          </a:prstGeom>
          <a:noFill/>
        </p:spPr>
        <p:txBody>
          <a:bodyPr wrap="square" rtlCol="0">
            <a:spAutoFit/>
          </a:bodyPr>
          <a:lstStyle/>
          <a:p>
            <a:pPr algn="ctr"/>
            <a:r>
              <a:rPr lang="en-US" dirty="0" err="1" smtClean="0"/>
              <a:t>Soi</a:t>
            </a:r>
            <a:endParaRPr lang="en-US" dirty="0"/>
          </a:p>
        </p:txBody>
      </p:sp>
      <p:sp>
        <p:nvSpPr>
          <p:cNvPr id="32" name="TextBox 31"/>
          <p:cNvSpPr txBox="1"/>
          <p:nvPr/>
        </p:nvSpPr>
        <p:spPr>
          <a:xfrm>
            <a:off x="6629400" y="2114550"/>
            <a:ext cx="1219200" cy="369332"/>
          </a:xfrm>
          <a:prstGeom prst="rect">
            <a:avLst/>
          </a:prstGeom>
          <a:noFill/>
        </p:spPr>
        <p:txBody>
          <a:bodyPr wrap="square" rtlCol="0">
            <a:spAutoFit/>
          </a:bodyPr>
          <a:lstStyle/>
          <a:p>
            <a:pPr algn="ctr"/>
            <a:r>
              <a:rPr lang="en-US" dirty="0" err="1" smtClean="0"/>
              <a:t>Autres</a:t>
            </a:r>
            <a:endParaRPr lang="en-US" dirty="0"/>
          </a:p>
        </p:txBody>
      </p:sp>
      <p:sp>
        <p:nvSpPr>
          <p:cNvPr id="35" name="Round Diagonal Corner Rectangle 34"/>
          <p:cNvSpPr/>
          <p:nvPr/>
        </p:nvSpPr>
        <p:spPr>
          <a:xfrm>
            <a:off x="2057400" y="2647950"/>
            <a:ext cx="3124200" cy="762000"/>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ound Diagonal Corner Rectangle 35"/>
          <p:cNvSpPr/>
          <p:nvPr/>
        </p:nvSpPr>
        <p:spPr>
          <a:xfrm>
            <a:off x="5562600" y="2647950"/>
            <a:ext cx="3124200" cy="762000"/>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ound Diagonal Corner Rectangle 36"/>
          <p:cNvSpPr/>
          <p:nvPr/>
        </p:nvSpPr>
        <p:spPr>
          <a:xfrm>
            <a:off x="5638800" y="3714750"/>
            <a:ext cx="3124200" cy="762000"/>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 name="Round Diagonal Corner Rectangle 37"/>
          <p:cNvSpPr/>
          <p:nvPr/>
        </p:nvSpPr>
        <p:spPr>
          <a:xfrm>
            <a:off x="2133600" y="3714750"/>
            <a:ext cx="3124200" cy="762000"/>
          </a:xfrm>
          <a:prstGeom prst="round2Diag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9" name="Snip Diagonal Corner Rectangle 38"/>
          <p:cNvSpPr/>
          <p:nvPr/>
        </p:nvSpPr>
        <p:spPr>
          <a:xfrm>
            <a:off x="2057400" y="2647950"/>
            <a:ext cx="1447800" cy="762000"/>
          </a:xfrm>
          <a:prstGeom prst="snip2Diag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0" name="Snip Diagonal Corner Rectangle 39"/>
          <p:cNvSpPr/>
          <p:nvPr/>
        </p:nvSpPr>
        <p:spPr>
          <a:xfrm>
            <a:off x="3733800" y="2647950"/>
            <a:ext cx="1447800" cy="762000"/>
          </a:xfrm>
          <a:prstGeom prst="snip2Diag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1" name="Snip Diagonal Corner Rectangle 40"/>
          <p:cNvSpPr/>
          <p:nvPr/>
        </p:nvSpPr>
        <p:spPr>
          <a:xfrm>
            <a:off x="6477000" y="2647950"/>
            <a:ext cx="1447800" cy="762000"/>
          </a:xfrm>
          <a:prstGeom prst="snip2Diag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3" name="Snip Diagonal Corner Rectangle 42"/>
          <p:cNvSpPr/>
          <p:nvPr/>
        </p:nvSpPr>
        <p:spPr>
          <a:xfrm>
            <a:off x="2133600" y="3714750"/>
            <a:ext cx="1447800" cy="762000"/>
          </a:xfrm>
          <a:prstGeom prst="snip2Diag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4" name="Snip Diagonal Corner Rectangle 43"/>
          <p:cNvSpPr/>
          <p:nvPr/>
        </p:nvSpPr>
        <p:spPr>
          <a:xfrm>
            <a:off x="3810000" y="3714750"/>
            <a:ext cx="1447800" cy="762000"/>
          </a:xfrm>
          <a:prstGeom prst="snip2Diag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5" name="Snip Diagonal Corner Rectangle 44"/>
          <p:cNvSpPr/>
          <p:nvPr/>
        </p:nvSpPr>
        <p:spPr>
          <a:xfrm>
            <a:off x="6553200" y="3714750"/>
            <a:ext cx="1447800" cy="762000"/>
          </a:xfrm>
          <a:prstGeom prst="snip2Diag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1" name="Right Arrow 50"/>
          <p:cNvSpPr/>
          <p:nvPr/>
        </p:nvSpPr>
        <p:spPr>
          <a:xfrm rot="7867062">
            <a:off x="2887782" y="1927174"/>
            <a:ext cx="381000" cy="152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ight Arrow 51"/>
          <p:cNvSpPr/>
          <p:nvPr/>
        </p:nvSpPr>
        <p:spPr>
          <a:xfrm rot="2821825">
            <a:off x="4109904" y="1924881"/>
            <a:ext cx="381000" cy="152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p:cNvSpPr txBox="1"/>
          <p:nvPr/>
        </p:nvSpPr>
        <p:spPr>
          <a:xfrm>
            <a:off x="990600" y="4629150"/>
            <a:ext cx="762000" cy="369332"/>
          </a:xfrm>
          <a:prstGeom prst="rect">
            <a:avLst/>
          </a:prstGeom>
          <a:noFill/>
        </p:spPr>
        <p:txBody>
          <a:bodyPr wrap="square" rtlCol="0">
            <a:spAutoFit/>
          </a:bodyPr>
          <a:lstStyle/>
          <a:p>
            <a:r>
              <a:rPr lang="en-US" b="1" dirty="0" smtClean="0"/>
              <a:t>1980</a:t>
            </a:r>
            <a:endParaRPr lang="en-US" b="1" dirty="0"/>
          </a:p>
        </p:txBody>
      </p:sp>
      <p:sp>
        <p:nvSpPr>
          <p:cNvPr id="59" name="Right Arrow 58"/>
          <p:cNvSpPr/>
          <p:nvPr/>
        </p:nvSpPr>
        <p:spPr>
          <a:xfrm>
            <a:off x="1757753" y="4719346"/>
            <a:ext cx="381000" cy="152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p:cNvSpPr txBox="1"/>
          <p:nvPr/>
        </p:nvSpPr>
        <p:spPr>
          <a:xfrm>
            <a:off x="2286000" y="4652187"/>
            <a:ext cx="762000" cy="369332"/>
          </a:xfrm>
          <a:prstGeom prst="rect">
            <a:avLst/>
          </a:prstGeom>
          <a:noFill/>
        </p:spPr>
        <p:txBody>
          <a:bodyPr wrap="square" rtlCol="0">
            <a:spAutoFit/>
          </a:bodyPr>
          <a:lstStyle/>
          <a:p>
            <a:r>
              <a:rPr lang="en-US" b="1" dirty="0" smtClean="0"/>
              <a:t>1996</a:t>
            </a:r>
            <a:endParaRPr lang="en-US" b="1" dirty="0"/>
          </a:p>
        </p:txBody>
      </p:sp>
      <p:sp>
        <p:nvSpPr>
          <p:cNvPr id="62" name="Right Arrow 61"/>
          <p:cNvSpPr/>
          <p:nvPr/>
        </p:nvSpPr>
        <p:spPr>
          <a:xfrm>
            <a:off x="3352800" y="4705350"/>
            <a:ext cx="381000" cy="152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3886200" y="4636409"/>
            <a:ext cx="762000" cy="369332"/>
          </a:xfrm>
          <a:prstGeom prst="rect">
            <a:avLst/>
          </a:prstGeom>
          <a:noFill/>
        </p:spPr>
        <p:txBody>
          <a:bodyPr wrap="square" rtlCol="0">
            <a:spAutoFit/>
          </a:bodyPr>
          <a:lstStyle/>
          <a:p>
            <a:r>
              <a:rPr lang="en-US" b="1" dirty="0" smtClean="0"/>
              <a:t>1999</a:t>
            </a:r>
            <a:endParaRPr lang="en-US" b="1" dirty="0"/>
          </a:p>
        </p:txBody>
      </p:sp>
      <p:sp>
        <p:nvSpPr>
          <p:cNvPr id="68" name="Right Arrow 67"/>
          <p:cNvSpPr/>
          <p:nvPr/>
        </p:nvSpPr>
        <p:spPr>
          <a:xfrm>
            <a:off x="5029200" y="4705350"/>
            <a:ext cx="381000" cy="152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5562600" y="4636409"/>
            <a:ext cx="762000" cy="369332"/>
          </a:xfrm>
          <a:prstGeom prst="rect">
            <a:avLst/>
          </a:prstGeom>
          <a:noFill/>
        </p:spPr>
        <p:txBody>
          <a:bodyPr wrap="square" rtlCol="0">
            <a:spAutoFit/>
          </a:bodyPr>
          <a:lstStyle/>
          <a:p>
            <a:r>
              <a:rPr lang="en-US" b="1" dirty="0" smtClean="0"/>
              <a:t>2011</a:t>
            </a:r>
            <a:endParaRPr lang="en-US" b="1" dirty="0"/>
          </a:p>
        </p:txBody>
      </p:sp>
      <p:cxnSp>
        <p:nvCxnSpPr>
          <p:cNvPr id="47" name="Straight Connector 46"/>
          <p:cNvCxnSpPr>
            <a:endCxn id="38" idx="1"/>
          </p:cNvCxnSpPr>
          <p:nvPr/>
        </p:nvCxnSpPr>
        <p:spPr>
          <a:xfrm>
            <a:off x="3657600" y="1504950"/>
            <a:ext cx="38100" cy="297180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9" presetClass="exit" presetSubtype="0" fill="hold" grpId="1" nodeType="clickEffect">
                                  <p:stCondLst>
                                    <p:cond delay="0"/>
                                  </p:stCondLst>
                                  <p:childTnLst>
                                    <p:animEffect transition="out" filter="dissolve">
                                      <p:cBhvr>
                                        <p:cTn id="76" dur="500"/>
                                        <p:tgtEl>
                                          <p:spTgt spid="38"/>
                                        </p:tgtEl>
                                      </p:cBhvr>
                                    </p:animEffect>
                                    <p:set>
                                      <p:cBhvr>
                                        <p:cTn id="77" dur="1" fill="hold">
                                          <p:stCondLst>
                                            <p:cond delay="499"/>
                                          </p:stCondLst>
                                        </p:cTn>
                                        <p:tgtEl>
                                          <p:spTgt spid="38"/>
                                        </p:tgtEl>
                                        <p:attrNameLst>
                                          <p:attrName>style.visibility</p:attrName>
                                        </p:attrNameLst>
                                      </p:cBhvr>
                                      <p:to>
                                        <p:strVal val="hidden"/>
                                      </p:to>
                                    </p:set>
                                  </p:childTnLst>
                                </p:cTn>
                              </p:par>
                              <p:par>
                                <p:cTn id="78" presetID="9" presetClass="exit" presetSubtype="0" fill="hold" grpId="1" nodeType="withEffect">
                                  <p:stCondLst>
                                    <p:cond delay="0"/>
                                  </p:stCondLst>
                                  <p:childTnLst>
                                    <p:animEffect transition="out" filter="dissolve">
                                      <p:cBhvr>
                                        <p:cTn id="79" dur="500"/>
                                        <p:tgtEl>
                                          <p:spTgt spid="37"/>
                                        </p:tgtEl>
                                      </p:cBhvr>
                                    </p:animEffect>
                                    <p:set>
                                      <p:cBhvr>
                                        <p:cTn id="80" dur="1" fill="hold">
                                          <p:stCondLst>
                                            <p:cond delay="499"/>
                                          </p:stCondLst>
                                        </p:cTn>
                                        <p:tgtEl>
                                          <p:spTgt spid="37"/>
                                        </p:tgtEl>
                                        <p:attrNameLst>
                                          <p:attrName>style.visibility</p:attrName>
                                        </p:attrNameLst>
                                      </p:cBhvr>
                                      <p:to>
                                        <p:strVal val="hidden"/>
                                      </p:to>
                                    </p:set>
                                  </p:childTnLst>
                                </p:cTn>
                              </p:par>
                              <p:par>
                                <p:cTn id="81" presetID="9" presetClass="exit" presetSubtype="0" fill="hold" grpId="1" nodeType="withEffect">
                                  <p:stCondLst>
                                    <p:cond delay="0"/>
                                  </p:stCondLst>
                                  <p:childTnLst>
                                    <p:animEffect transition="out" filter="dissolve">
                                      <p:cBhvr>
                                        <p:cTn id="82" dur="500"/>
                                        <p:tgtEl>
                                          <p:spTgt spid="36"/>
                                        </p:tgtEl>
                                      </p:cBhvr>
                                    </p:animEffect>
                                    <p:set>
                                      <p:cBhvr>
                                        <p:cTn id="83" dur="1" fill="hold">
                                          <p:stCondLst>
                                            <p:cond delay="499"/>
                                          </p:stCondLst>
                                        </p:cTn>
                                        <p:tgtEl>
                                          <p:spTgt spid="36"/>
                                        </p:tgtEl>
                                        <p:attrNameLst>
                                          <p:attrName>style.visibility</p:attrName>
                                        </p:attrNameLst>
                                      </p:cBhvr>
                                      <p:to>
                                        <p:strVal val="hidden"/>
                                      </p:to>
                                    </p:set>
                                  </p:childTnLst>
                                </p:cTn>
                              </p:par>
                              <p:par>
                                <p:cTn id="84" presetID="9" presetClass="exit" presetSubtype="0" fill="hold" grpId="1" nodeType="withEffect">
                                  <p:stCondLst>
                                    <p:cond delay="0"/>
                                  </p:stCondLst>
                                  <p:childTnLst>
                                    <p:animEffect transition="out" filter="dissolve">
                                      <p:cBhvr>
                                        <p:cTn id="85" dur="500"/>
                                        <p:tgtEl>
                                          <p:spTgt spid="35"/>
                                        </p:tgtEl>
                                      </p:cBhvr>
                                    </p:animEffect>
                                    <p:set>
                                      <p:cBhvr>
                                        <p:cTn id="86" dur="1" fill="hold">
                                          <p:stCondLst>
                                            <p:cond delay="499"/>
                                          </p:stCondLst>
                                        </p:cTn>
                                        <p:tgtEl>
                                          <p:spTgt spid="35"/>
                                        </p:tgtEl>
                                        <p:attrNameLst>
                                          <p:attrName>style.visibility</p:attrName>
                                        </p:attrNameLst>
                                      </p:cBhvr>
                                      <p:to>
                                        <p:strVal val="hidden"/>
                                      </p:to>
                                    </p:set>
                                  </p:childTnLst>
                                </p:cTn>
                              </p:par>
                              <p:par>
                                <p:cTn id="87" presetID="9" presetClass="exit" presetSubtype="0" fill="hold" grpId="1" nodeType="withEffect">
                                  <p:stCondLst>
                                    <p:cond delay="0"/>
                                  </p:stCondLst>
                                  <p:childTnLst>
                                    <p:animEffect transition="out" filter="dissolve">
                                      <p:cBhvr>
                                        <p:cTn id="88" dur="500"/>
                                        <p:tgtEl>
                                          <p:spTgt spid="52"/>
                                        </p:tgtEl>
                                      </p:cBhvr>
                                    </p:animEffect>
                                    <p:set>
                                      <p:cBhvr>
                                        <p:cTn id="89" dur="1" fill="hold">
                                          <p:stCondLst>
                                            <p:cond delay="499"/>
                                          </p:stCondLst>
                                        </p:cTn>
                                        <p:tgtEl>
                                          <p:spTgt spid="52"/>
                                        </p:tgtEl>
                                        <p:attrNameLst>
                                          <p:attrName>style.visibility</p:attrName>
                                        </p:attrNameLst>
                                      </p:cBhvr>
                                      <p:to>
                                        <p:strVal val="hidden"/>
                                      </p:to>
                                    </p:set>
                                  </p:childTnLst>
                                </p:cTn>
                              </p:par>
                              <p:par>
                                <p:cTn id="90" presetID="9" presetClass="exit" presetSubtype="0" fill="hold" grpId="1" nodeType="withEffect">
                                  <p:stCondLst>
                                    <p:cond delay="0"/>
                                  </p:stCondLst>
                                  <p:childTnLst>
                                    <p:animEffect transition="out" filter="dissolve">
                                      <p:cBhvr>
                                        <p:cTn id="91" dur="500"/>
                                        <p:tgtEl>
                                          <p:spTgt spid="51"/>
                                        </p:tgtEl>
                                      </p:cBhvr>
                                    </p:animEffect>
                                    <p:set>
                                      <p:cBhvr>
                                        <p:cTn id="92" dur="1" fill="hold">
                                          <p:stCondLst>
                                            <p:cond delay="499"/>
                                          </p:stCondLst>
                                        </p:cTn>
                                        <p:tgtEl>
                                          <p:spTgt spid="51"/>
                                        </p:tgtEl>
                                        <p:attrNameLst>
                                          <p:attrName>style.visibility</p:attrName>
                                        </p:attrNameLst>
                                      </p:cBhvr>
                                      <p:to>
                                        <p:strVal val="hidden"/>
                                      </p:to>
                                    </p:set>
                                  </p:childTnLst>
                                </p:cTn>
                              </p:par>
                              <p:par>
                                <p:cTn id="93" presetID="9" presetClass="exit" presetSubtype="0" fill="hold" grpId="1" nodeType="withEffect">
                                  <p:stCondLst>
                                    <p:cond delay="0"/>
                                  </p:stCondLst>
                                  <p:childTnLst>
                                    <p:animEffect transition="out" filter="dissolve">
                                      <p:cBhvr>
                                        <p:cTn id="94" dur="500"/>
                                        <p:tgtEl>
                                          <p:spTgt spid="12"/>
                                        </p:tgtEl>
                                      </p:cBhvr>
                                    </p:animEffect>
                                    <p:set>
                                      <p:cBhvr>
                                        <p:cTn id="95" dur="1" fill="hold">
                                          <p:stCondLst>
                                            <p:cond delay="499"/>
                                          </p:stCondLst>
                                        </p:cTn>
                                        <p:tgtEl>
                                          <p:spTgt spid="12"/>
                                        </p:tgtEl>
                                        <p:attrNameLst>
                                          <p:attrName>style.visibility</p:attrName>
                                        </p:attrNameLst>
                                      </p:cBhvr>
                                      <p:to>
                                        <p:strVal val="hidden"/>
                                      </p:to>
                                    </p:set>
                                  </p:childTnLst>
                                </p:cTn>
                              </p:par>
                              <p:par>
                                <p:cTn id="96" presetID="9" presetClass="exit" presetSubtype="0" fill="hold" grpId="1" nodeType="withEffect">
                                  <p:stCondLst>
                                    <p:cond delay="0"/>
                                  </p:stCondLst>
                                  <p:childTnLst>
                                    <p:animEffect transition="out" filter="dissolve">
                                      <p:cBhvr>
                                        <p:cTn id="97" dur="500"/>
                                        <p:tgtEl>
                                          <p:spTgt spid="11"/>
                                        </p:tgtEl>
                                      </p:cBhvr>
                                    </p:animEffect>
                                    <p:set>
                                      <p:cBhvr>
                                        <p:cTn id="98" dur="1" fill="hold">
                                          <p:stCondLst>
                                            <p:cond delay="499"/>
                                          </p:stCondLst>
                                        </p:cTn>
                                        <p:tgtEl>
                                          <p:spTgt spid="11"/>
                                        </p:tgtEl>
                                        <p:attrNameLst>
                                          <p:attrName>style.visibility</p:attrName>
                                        </p:attrNameLst>
                                      </p:cBhvr>
                                      <p:to>
                                        <p:strVal val="hidden"/>
                                      </p:to>
                                    </p:set>
                                  </p:childTnLst>
                                </p:cTn>
                              </p:par>
                              <p:par>
                                <p:cTn id="99" presetID="1" presetClass="entr" presetSubtype="0" fill="hold" nodeType="withEffect">
                                  <p:stCondLst>
                                    <p:cond delay="0"/>
                                  </p:stCondLst>
                                  <p:childTnLst>
                                    <p:set>
                                      <p:cBhvr>
                                        <p:cTn id="100" dur="1" fill="hold">
                                          <p:stCondLst>
                                            <p:cond delay="0"/>
                                          </p:stCondLst>
                                        </p:cTn>
                                        <p:tgtEl>
                                          <p:spTgt spid="47"/>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9" presetClass="entr" presetSubtype="0" fill="hold" nodeType="clickEffect">
                                  <p:stCondLst>
                                    <p:cond delay="0"/>
                                  </p:stCondLst>
                                  <p:childTnLst>
                                    <p:set>
                                      <p:cBhvr>
                                        <p:cTn id="104" dur="1" fill="hold">
                                          <p:stCondLst>
                                            <p:cond delay="0"/>
                                          </p:stCondLst>
                                        </p:cTn>
                                        <p:tgtEl>
                                          <p:spTgt spid="47"/>
                                        </p:tgtEl>
                                        <p:attrNameLst>
                                          <p:attrName>style.visibility</p:attrName>
                                        </p:attrNameLst>
                                      </p:cBhvr>
                                      <p:to>
                                        <p:strVal val="visible"/>
                                      </p:to>
                                    </p:set>
                                    <p:animEffect transition="in" filter="dissolve">
                                      <p:cBhvr>
                                        <p:cTn id="10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P spid="22" grpId="0"/>
      <p:bldP spid="23" grpId="0"/>
      <p:bldP spid="30" grpId="0"/>
      <p:bldP spid="31" grpId="0"/>
      <p:bldP spid="32" grpId="0"/>
      <p:bldP spid="35" grpId="0" animBg="1"/>
      <p:bldP spid="35" grpId="1" animBg="1"/>
      <p:bldP spid="36" grpId="0" animBg="1"/>
      <p:bldP spid="36" grpId="1" animBg="1"/>
      <p:bldP spid="37" grpId="0" animBg="1"/>
      <p:bldP spid="37" grpId="1" animBg="1"/>
      <p:bldP spid="38" grpId="0" animBg="1"/>
      <p:bldP spid="38" grpId="1" animBg="1"/>
      <p:bldP spid="39" grpId="0" animBg="1"/>
      <p:bldP spid="40" grpId="0" animBg="1"/>
      <p:bldP spid="41" grpId="0" animBg="1"/>
      <p:bldP spid="43" grpId="0" animBg="1"/>
      <p:bldP spid="44" grpId="0" animBg="1"/>
      <p:bldP spid="45" grpId="0" animBg="1"/>
      <p:bldP spid="51" grpId="0" animBg="1"/>
      <p:bldP spid="51" grpId="1" animBg="1"/>
      <p:bldP spid="52" grpId="0" animBg="1"/>
      <p:bldP spid="52" grpId="1" animBg="1"/>
      <p:bldP spid="57" grpId="0"/>
      <p:bldP spid="57" grpId="1"/>
      <p:bldP spid="59" grpId="0" animBg="1"/>
      <p:bldP spid="60" grpId="0"/>
      <p:bldP spid="62" grpId="0" animBg="1"/>
      <p:bldP spid="63" grpId="0"/>
      <p:bldP spid="68" grpId="0" animBg="1"/>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eft-Right Arrow 2"/>
          <p:cNvSpPr/>
          <p:nvPr/>
        </p:nvSpPr>
        <p:spPr>
          <a:xfrm>
            <a:off x="1370111" y="4116908"/>
            <a:ext cx="6324600" cy="6096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err="1" smtClean="0"/>
              <a:t>Théorie</a:t>
            </a:r>
            <a:r>
              <a:rPr lang="en-US" dirty="0" smtClean="0"/>
              <a:t> de </a:t>
            </a:r>
            <a:r>
              <a:rPr lang="en-US" dirty="0" err="1" smtClean="0"/>
              <a:t>l’autodétermination</a:t>
            </a:r>
            <a:endParaRPr lang="en-US" dirty="0"/>
          </a:p>
        </p:txBody>
      </p:sp>
      <p:pic>
        <p:nvPicPr>
          <p:cNvPr id="6" name="Picture 5"/>
          <p:cNvPicPr>
            <a:picLocks noChangeAspect="1"/>
          </p:cNvPicPr>
          <p:nvPr/>
        </p:nvPicPr>
        <p:blipFill>
          <a:blip r:embed="rId3"/>
          <a:stretch>
            <a:fillRect/>
          </a:stretch>
        </p:blipFill>
        <p:spPr>
          <a:xfrm>
            <a:off x="920420" y="1850888"/>
            <a:ext cx="799181" cy="594034"/>
          </a:xfrm>
          <a:prstGeom prst="rect">
            <a:avLst/>
          </a:prstGeom>
        </p:spPr>
      </p:pic>
      <p:pic>
        <p:nvPicPr>
          <p:cNvPr id="7" name="Picture 6"/>
          <p:cNvPicPr>
            <a:picLocks noChangeAspect="1"/>
          </p:cNvPicPr>
          <p:nvPr/>
        </p:nvPicPr>
        <p:blipFill>
          <a:blip r:embed="rId4"/>
          <a:stretch>
            <a:fillRect/>
          </a:stretch>
        </p:blipFill>
        <p:spPr>
          <a:xfrm>
            <a:off x="3677347" y="1850888"/>
            <a:ext cx="1071107" cy="594034"/>
          </a:xfrm>
          <a:prstGeom prst="rect">
            <a:avLst/>
          </a:prstGeom>
        </p:spPr>
      </p:pic>
      <p:pic>
        <p:nvPicPr>
          <p:cNvPr id="8" name="Picture 7"/>
          <p:cNvPicPr>
            <a:picLocks noChangeAspect="1"/>
          </p:cNvPicPr>
          <p:nvPr/>
        </p:nvPicPr>
        <p:blipFill>
          <a:blip r:embed="rId5"/>
          <a:stretch>
            <a:fillRect/>
          </a:stretch>
        </p:blipFill>
        <p:spPr>
          <a:xfrm>
            <a:off x="6181026" y="1851637"/>
            <a:ext cx="1037239" cy="593285"/>
          </a:xfrm>
          <a:prstGeom prst="rect">
            <a:avLst/>
          </a:prstGeom>
        </p:spPr>
      </p:pic>
      <p:sp>
        <p:nvSpPr>
          <p:cNvPr id="9" name="TextBox 8"/>
          <p:cNvSpPr txBox="1"/>
          <p:nvPr/>
        </p:nvSpPr>
        <p:spPr>
          <a:xfrm>
            <a:off x="457200" y="1602529"/>
            <a:ext cx="7174914" cy="307777"/>
          </a:xfrm>
          <a:prstGeom prst="rect">
            <a:avLst/>
          </a:prstGeom>
          <a:noFill/>
        </p:spPr>
        <p:txBody>
          <a:bodyPr wrap="square" rtlCol="0">
            <a:spAutoFit/>
          </a:bodyPr>
          <a:lstStyle/>
          <a:p>
            <a:r>
              <a:rPr lang="fr-FR" sz="1400" dirty="0" smtClean="0"/>
              <a:t>Les besoins </a:t>
            </a:r>
            <a:r>
              <a:rPr lang="fr-FR" sz="1400" dirty="0"/>
              <a:t>psychologiques </a:t>
            </a:r>
            <a:r>
              <a:rPr lang="fr-FR" sz="1400" dirty="0" smtClean="0"/>
              <a:t>:</a:t>
            </a:r>
            <a:endParaRPr lang="en-US" sz="1400" dirty="0"/>
          </a:p>
        </p:txBody>
      </p:sp>
      <p:sp>
        <p:nvSpPr>
          <p:cNvPr id="10" name="TextBox 9"/>
          <p:cNvSpPr txBox="1"/>
          <p:nvPr/>
        </p:nvSpPr>
        <p:spPr>
          <a:xfrm>
            <a:off x="304800" y="2419350"/>
            <a:ext cx="1797844" cy="523220"/>
          </a:xfrm>
          <a:prstGeom prst="rect">
            <a:avLst/>
          </a:prstGeom>
          <a:noFill/>
        </p:spPr>
        <p:txBody>
          <a:bodyPr wrap="square" rtlCol="0">
            <a:spAutoFit/>
          </a:bodyPr>
          <a:lstStyle/>
          <a:p>
            <a:pPr algn="ctr"/>
            <a:r>
              <a:rPr lang="fr-FR" sz="1600" b="1" dirty="0" smtClean="0"/>
              <a:t>AUTONOMIE</a:t>
            </a:r>
          </a:p>
          <a:p>
            <a:endParaRPr lang="en-US" sz="1200" dirty="0"/>
          </a:p>
        </p:txBody>
      </p:sp>
      <p:sp>
        <p:nvSpPr>
          <p:cNvPr id="11" name="Rectangle 10"/>
          <p:cNvSpPr/>
          <p:nvPr/>
        </p:nvSpPr>
        <p:spPr>
          <a:xfrm>
            <a:off x="2119192" y="2444921"/>
            <a:ext cx="3294524" cy="338554"/>
          </a:xfrm>
          <a:prstGeom prst="rect">
            <a:avLst/>
          </a:prstGeom>
        </p:spPr>
        <p:txBody>
          <a:bodyPr wrap="square">
            <a:spAutoFit/>
          </a:bodyPr>
          <a:lstStyle/>
          <a:p>
            <a:pPr algn="ctr"/>
            <a:r>
              <a:rPr lang="fr-FR" sz="1600" b="1" dirty="0" smtClean="0"/>
              <a:t>COMPETENCE </a:t>
            </a:r>
          </a:p>
        </p:txBody>
      </p:sp>
      <p:sp>
        <p:nvSpPr>
          <p:cNvPr id="12" name="Rectangle 11"/>
          <p:cNvSpPr/>
          <p:nvPr/>
        </p:nvSpPr>
        <p:spPr>
          <a:xfrm>
            <a:off x="5413716" y="2493056"/>
            <a:ext cx="2360271" cy="338554"/>
          </a:xfrm>
          <a:prstGeom prst="rect">
            <a:avLst/>
          </a:prstGeom>
        </p:spPr>
        <p:txBody>
          <a:bodyPr wrap="square">
            <a:spAutoFit/>
          </a:bodyPr>
          <a:lstStyle/>
          <a:p>
            <a:pPr algn="ctr"/>
            <a:r>
              <a:rPr lang="fr-FR" sz="1600" b="1" dirty="0" smtClean="0"/>
              <a:t>APPARTENANCE</a:t>
            </a:r>
          </a:p>
        </p:txBody>
      </p:sp>
      <p:sp>
        <p:nvSpPr>
          <p:cNvPr id="13" name="TextBox 12"/>
          <p:cNvSpPr txBox="1"/>
          <p:nvPr/>
        </p:nvSpPr>
        <p:spPr>
          <a:xfrm>
            <a:off x="304800" y="3105150"/>
            <a:ext cx="7755853" cy="307777"/>
          </a:xfrm>
          <a:prstGeom prst="rect">
            <a:avLst/>
          </a:prstGeom>
          <a:noFill/>
        </p:spPr>
        <p:txBody>
          <a:bodyPr wrap="square" rtlCol="0">
            <a:spAutoFit/>
          </a:bodyPr>
          <a:lstStyle/>
          <a:p>
            <a:r>
              <a:rPr lang="fr-FR" sz="1400" dirty="0" smtClean="0"/>
              <a:t>Un continuum:</a:t>
            </a:r>
            <a:endParaRPr lang="en-US" sz="1100" dirty="0"/>
          </a:p>
        </p:txBody>
      </p:sp>
      <p:sp>
        <p:nvSpPr>
          <p:cNvPr id="15" name="TextBox 14"/>
          <p:cNvSpPr txBox="1"/>
          <p:nvPr/>
        </p:nvSpPr>
        <p:spPr>
          <a:xfrm>
            <a:off x="1819800" y="4248180"/>
            <a:ext cx="463739" cy="369332"/>
          </a:xfrm>
          <a:prstGeom prst="rect">
            <a:avLst/>
          </a:prstGeom>
          <a:noFill/>
        </p:spPr>
        <p:txBody>
          <a:bodyPr wrap="none" rtlCol="0">
            <a:spAutoFit/>
          </a:bodyPr>
          <a:lstStyle/>
          <a:p>
            <a:r>
              <a:rPr lang="en-US" dirty="0" smtClean="0"/>
              <a:t>ME</a:t>
            </a:r>
            <a:endParaRPr lang="en-US" dirty="0"/>
          </a:p>
        </p:txBody>
      </p:sp>
      <p:sp>
        <p:nvSpPr>
          <p:cNvPr id="16" name="TextBox 15"/>
          <p:cNvSpPr txBox="1"/>
          <p:nvPr/>
        </p:nvSpPr>
        <p:spPr>
          <a:xfrm>
            <a:off x="3276600" y="4324350"/>
            <a:ext cx="818103" cy="276999"/>
          </a:xfrm>
          <a:prstGeom prst="rect">
            <a:avLst/>
          </a:prstGeom>
          <a:noFill/>
        </p:spPr>
        <p:txBody>
          <a:bodyPr wrap="none" rtlCol="0">
            <a:spAutoFit/>
          </a:bodyPr>
          <a:lstStyle/>
          <a:p>
            <a:r>
              <a:rPr lang="en-US" sz="1200" dirty="0" err="1" smtClean="0"/>
              <a:t>Introjectée</a:t>
            </a:r>
            <a:endParaRPr lang="en-US" sz="1200" dirty="0"/>
          </a:p>
        </p:txBody>
      </p:sp>
      <p:sp>
        <p:nvSpPr>
          <p:cNvPr id="18" name="TextBox 17"/>
          <p:cNvSpPr txBox="1"/>
          <p:nvPr/>
        </p:nvSpPr>
        <p:spPr>
          <a:xfrm>
            <a:off x="6096000" y="4274506"/>
            <a:ext cx="1037239" cy="369332"/>
          </a:xfrm>
          <a:prstGeom prst="rect">
            <a:avLst/>
          </a:prstGeom>
          <a:noFill/>
        </p:spPr>
        <p:txBody>
          <a:bodyPr wrap="square" rtlCol="0">
            <a:spAutoFit/>
          </a:bodyPr>
          <a:lstStyle/>
          <a:p>
            <a:pPr algn="ctr"/>
            <a:r>
              <a:rPr lang="en-US" dirty="0" smtClean="0"/>
              <a:t>MI</a:t>
            </a:r>
            <a:endParaRPr lang="en-US" dirty="0"/>
          </a:p>
        </p:txBody>
      </p:sp>
      <p:sp>
        <p:nvSpPr>
          <p:cNvPr id="17" name="TextBox 16"/>
          <p:cNvSpPr txBox="1"/>
          <p:nvPr/>
        </p:nvSpPr>
        <p:spPr>
          <a:xfrm>
            <a:off x="4572000" y="4324350"/>
            <a:ext cx="1225448" cy="276999"/>
          </a:xfrm>
          <a:prstGeom prst="rect">
            <a:avLst/>
          </a:prstGeom>
          <a:noFill/>
        </p:spPr>
        <p:txBody>
          <a:bodyPr wrap="square" rtlCol="0">
            <a:spAutoFit/>
          </a:bodyPr>
          <a:lstStyle/>
          <a:p>
            <a:r>
              <a:rPr lang="en-US" sz="1200" dirty="0" err="1" smtClean="0"/>
              <a:t>Identifiée</a:t>
            </a:r>
            <a:endParaRPr lang="en-US" dirty="0"/>
          </a:p>
        </p:txBody>
      </p:sp>
      <p:pic>
        <p:nvPicPr>
          <p:cNvPr id="20" name="Picture 19"/>
          <p:cNvPicPr>
            <a:picLocks noChangeAspect="1"/>
          </p:cNvPicPr>
          <p:nvPr/>
        </p:nvPicPr>
        <p:blipFill>
          <a:blip r:embed="rId6"/>
          <a:stretch>
            <a:fillRect/>
          </a:stretch>
        </p:blipFill>
        <p:spPr>
          <a:xfrm>
            <a:off x="1499868" y="3515012"/>
            <a:ext cx="1118159" cy="623359"/>
          </a:xfrm>
          <a:prstGeom prst="rect">
            <a:avLst/>
          </a:prstGeom>
        </p:spPr>
      </p:pic>
      <p:pic>
        <p:nvPicPr>
          <p:cNvPr id="24" name="Picture 23"/>
          <p:cNvPicPr>
            <a:picLocks noChangeAspect="1"/>
          </p:cNvPicPr>
          <p:nvPr/>
        </p:nvPicPr>
        <p:blipFill>
          <a:blip r:embed="rId7"/>
          <a:stretch>
            <a:fillRect/>
          </a:stretch>
        </p:blipFill>
        <p:spPr>
          <a:xfrm>
            <a:off x="6248400" y="3257550"/>
            <a:ext cx="812800" cy="812800"/>
          </a:xfrm>
          <a:prstGeom prst="rect">
            <a:avLst/>
          </a:prstGeom>
        </p:spPr>
      </p:pic>
    </p:spTree>
    <p:extLst>
      <p:ext uri="{BB962C8B-B14F-4D97-AF65-F5344CB8AC3E}">
        <p14:creationId xmlns:p14="http://schemas.microsoft.com/office/powerpoint/2010/main" val="15357400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heckerboard(across)">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heckerboard(across)">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p:tgtEl>
                                          <p:spTgt spid="15"/>
                                        </p:tgtEl>
                                        <p:attrNameLst>
                                          <p:attrName>ppt_y</p:attrName>
                                        </p:attrNameLst>
                                      </p:cBhvr>
                                      <p:tavLst>
                                        <p:tav tm="0">
                                          <p:val>
                                            <p:strVal val="#ppt_y+#ppt_h*1.125000"/>
                                          </p:val>
                                        </p:tav>
                                        <p:tav tm="100000">
                                          <p:val>
                                            <p:strVal val="#ppt_y"/>
                                          </p:val>
                                        </p:tav>
                                      </p:tavLst>
                                    </p:anim>
                                    <p:animEffect transition="in" filter="wipe(up)">
                                      <p:cBhvr>
                                        <p:cTn id="46" dur="500"/>
                                        <p:tgtEl>
                                          <p:spTgt spid="15"/>
                                        </p:tgtEl>
                                      </p:cBhvr>
                                    </p:animEffect>
                                  </p:childTnLst>
                                </p:cTn>
                              </p:par>
                              <p:par>
                                <p:cTn id="47" presetID="12" presetClass="entr" presetSubtype="4"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p:tgtEl>
                                          <p:spTgt spid="20"/>
                                        </p:tgtEl>
                                        <p:attrNameLst>
                                          <p:attrName>ppt_y</p:attrName>
                                        </p:attrNameLst>
                                      </p:cBhvr>
                                      <p:tavLst>
                                        <p:tav tm="0">
                                          <p:val>
                                            <p:strVal val="#ppt_y+#ppt_h*1.125000"/>
                                          </p:val>
                                        </p:tav>
                                        <p:tav tm="100000">
                                          <p:val>
                                            <p:strVal val="#ppt_y"/>
                                          </p:val>
                                        </p:tav>
                                      </p:tavLst>
                                    </p:anim>
                                    <p:animEffect transition="in" filter="wipe(up)">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p:tgtEl>
                                          <p:spTgt spid="16"/>
                                        </p:tgtEl>
                                        <p:attrNameLst>
                                          <p:attrName>ppt_y</p:attrName>
                                        </p:attrNameLst>
                                      </p:cBhvr>
                                      <p:tavLst>
                                        <p:tav tm="0">
                                          <p:val>
                                            <p:strVal val="#ppt_y+#ppt_h*1.125000"/>
                                          </p:val>
                                        </p:tav>
                                        <p:tav tm="100000">
                                          <p:val>
                                            <p:strVal val="#ppt_y"/>
                                          </p:val>
                                        </p:tav>
                                      </p:tavLst>
                                    </p:anim>
                                    <p:animEffect transition="in" filter="wipe(up)">
                                      <p:cBhvr>
                                        <p:cTn id="56" dur="500"/>
                                        <p:tgtEl>
                                          <p:spTgt spid="16"/>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p:tgtEl>
                                          <p:spTgt spid="17"/>
                                        </p:tgtEl>
                                        <p:attrNameLst>
                                          <p:attrName>ppt_y</p:attrName>
                                        </p:attrNameLst>
                                      </p:cBhvr>
                                      <p:tavLst>
                                        <p:tav tm="0">
                                          <p:val>
                                            <p:strVal val="#ppt_y+#ppt_h*1.125000"/>
                                          </p:val>
                                        </p:tav>
                                        <p:tav tm="100000">
                                          <p:val>
                                            <p:strVal val="#ppt_y"/>
                                          </p:val>
                                        </p:tav>
                                      </p:tavLst>
                                    </p:anim>
                                    <p:animEffect transition="in" filter="wipe(up)">
                                      <p:cBhvr>
                                        <p:cTn id="60" dur="500"/>
                                        <p:tgtEl>
                                          <p:spTgt spid="17"/>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p:tgtEl>
                                          <p:spTgt spid="18"/>
                                        </p:tgtEl>
                                        <p:attrNameLst>
                                          <p:attrName>ppt_y</p:attrName>
                                        </p:attrNameLst>
                                      </p:cBhvr>
                                      <p:tavLst>
                                        <p:tav tm="0">
                                          <p:val>
                                            <p:strVal val="#ppt_y+#ppt_h*1.125000"/>
                                          </p:val>
                                        </p:tav>
                                        <p:tav tm="100000">
                                          <p:val>
                                            <p:strVal val="#ppt_y"/>
                                          </p:val>
                                        </p:tav>
                                      </p:tavLst>
                                    </p:anim>
                                    <p:animEffect transition="in" filter="wipe(up)">
                                      <p:cBhvr>
                                        <p:cTn id="64" dur="500"/>
                                        <p:tgtEl>
                                          <p:spTgt spid="18"/>
                                        </p:tgtEl>
                                      </p:cBhvr>
                                    </p:animEffect>
                                  </p:childTnLst>
                                </p:cTn>
                              </p:par>
                              <p:par>
                                <p:cTn id="65" presetID="12" presetClass="entr" presetSubtype="4"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p:tgtEl>
                                          <p:spTgt spid="24"/>
                                        </p:tgtEl>
                                        <p:attrNameLst>
                                          <p:attrName>ppt_y</p:attrName>
                                        </p:attrNameLst>
                                      </p:cBhvr>
                                      <p:tavLst>
                                        <p:tav tm="0">
                                          <p:val>
                                            <p:strVal val="#ppt_y+#ppt_h*1.125000"/>
                                          </p:val>
                                        </p:tav>
                                        <p:tav tm="100000">
                                          <p:val>
                                            <p:strVal val="#ppt_y"/>
                                          </p:val>
                                        </p:tav>
                                      </p:tavLst>
                                    </p:anim>
                                    <p:animEffect transition="in" filter="wipe(up)">
                                      <p:cBhvr>
                                        <p:cTn id="6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0" grpId="0"/>
      <p:bldP spid="11" grpId="0"/>
      <p:bldP spid="12" grpId="0"/>
      <p:bldP spid="13" grpId="0"/>
      <p:bldP spid="13" grpId="1"/>
      <p:bldP spid="15" grpId="0"/>
      <p:bldP spid="16" grpId="0"/>
      <p:bldP spid="18"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268301" y="1352550"/>
            <a:ext cx="4361099" cy="3615260"/>
          </a:xfrm>
          <a:prstGeom prst="rect">
            <a:avLst/>
          </a:prstGeom>
        </p:spPr>
      </p:pic>
      <p:sp>
        <p:nvSpPr>
          <p:cNvPr id="2" name="Title 1"/>
          <p:cNvSpPr>
            <a:spLocks noGrp="1"/>
          </p:cNvSpPr>
          <p:nvPr>
            <p:ph type="title"/>
          </p:nvPr>
        </p:nvSpPr>
        <p:spPr/>
        <p:txBody>
          <a:bodyPr>
            <a:normAutofit/>
          </a:bodyPr>
          <a:lstStyle/>
          <a:p>
            <a:r>
              <a:rPr lang="en-US" dirty="0" err="1" smtClean="0"/>
              <a:t>Théories</a:t>
            </a:r>
            <a:r>
              <a:rPr lang="en-US" dirty="0" smtClean="0"/>
              <a:t> </a:t>
            </a:r>
            <a:r>
              <a:rPr lang="en-US" dirty="0" err="1" smtClean="0"/>
              <a:t>implicites</a:t>
            </a:r>
            <a:r>
              <a:rPr lang="en-US" dirty="0" smtClean="0"/>
              <a:t> de </a:t>
            </a:r>
            <a:r>
              <a:rPr lang="en-US" dirty="0" err="1" smtClean="0"/>
              <a:t>l’intelligence</a:t>
            </a:r>
            <a:endParaRPr lang="en-US" dirty="0"/>
          </a:p>
        </p:txBody>
      </p:sp>
      <p:sp>
        <p:nvSpPr>
          <p:cNvPr id="5" name="TextBox 4"/>
          <p:cNvSpPr txBox="1"/>
          <p:nvPr/>
        </p:nvSpPr>
        <p:spPr>
          <a:xfrm>
            <a:off x="1066800" y="2647950"/>
            <a:ext cx="793644" cy="369332"/>
          </a:xfrm>
          <a:prstGeom prst="rect">
            <a:avLst/>
          </a:prstGeom>
          <a:noFill/>
        </p:spPr>
        <p:txBody>
          <a:bodyPr wrap="none" rtlCol="0">
            <a:spAutoFit/>
          </a:bodyPr>
          <a:lstStyle/>
          <a:p>
            <a:r>
              <a:rPr lang="en-US" dirty="0" smtClean="0">
                <a:solidFill>
                  <a:schemeClr val="accent1"/>
                </a:solidFill>
              </a:rPr>
              <a:t>ENTITE</a:t>
            </a:r>
            <a:endParaRPr lang="en-US" dirty="0">
              <a:solidFill>
                <a:schemeClr val="accent1"/>
              </a:solidFill>
            </a:endParaRPr>
          </a:p>
        </p:txBody>
      </p:sp>
      <p:sp>
        <p:nvSpPr>
          <p:cNvPr id="7" name="TextBox 6"/>
          <p:cNvSpPr txBox="1"/>
          <p:nvPr/>
        </p:nvSpPr>
        <p:spPr>
          <a:xfrm>
            <a:off x="6629400" y="2571750"/>
            <a:ext cx="1519842" cy="369332"/>
          </a:xfrm>
          <a:prstGeom prst="rect">
            <a:avLst/>
          </a:prstGeom>
          <a:noFill/>
        </p:spPr>
        <p:txBody>
          <a:bodyPr wrap="none" rtlCol="0">
            <a:spAutoFit/>
          </a:bodyPr>
          <a:lstStyle/>
          <a:p>
            <a:r>
              <a:rPr lang="en-US" dirty="0" smtClean="0">
                <a:solidFill>
                  <a:srgbClr val="008000"/>
                </a:solidFill>
              </a:rPr>
              <a:t>INCREMENTIEL</a:t>
            </a:r>
            <a:endParaRPr lang="en-US" dirty="0">
              <a:solidFill>
                <a:srgbClr val="008000"/>
              </a:solidFill>
            </a:endParaRPr>
          </a:p>
        </p:txBody>
      </p:sp>
      <p:sp>
        <p:nvSpPr>
          <p:cNvPr id="10" name="Rectangle 9"/>
          <p:cNvSpPr/>
          <p:nvPr/>
        </p:nvSpPr>
        <p:spPr>
          <a:xfrm>
            <a:off x="2286000" y="2114550"/>
            <a:ext cx="2057400" cy="2590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419600" y="2114550"/>
            <a:ext cx="2057400" cy="2590800"/>
          </a:xfrm>
          <a:prstGeom prst="rect">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7936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grpId="0" nodeType="clickEffect">
                                  <p:stCondLst>
                                    <p:cond delay="0"/>
                                  </p:stCondLst>
                                  <p:childTnLst>
                                    <p:animEffect transition="out" filter="dissolv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grpId="0" nodeType="clickEffect">
                                  <p:stCondLst>
                                    <p:cond delay="0"/>
                                  </p:stCondLst>
                                  <p:childTnLst>
                                    <p:animEffect transition="out" filter="dissolv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81000" y="1428750"/>
            <a:ext cx="8382000" cy="33528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 name="Rectangle 1"/>
          <p:cNvSpPr>
            <a:spLocks noGrp="1"/>
          </p:cNvSpPr>
          <p:nvPr>
            <p:ph type="title"/>
          </p:nvPr>
        </p:nvSpPr>
        <p:spPr/>
        <p:txBody>
          <a:bodyPr>
            <a:normAutofit/>
          </a:bodyPr>
          <a:lstStyle>
            <a:extLst/>
          </a:lstStyle>
          <a:p>
            <a:pPr marL="0" indent="0"/>
            <a:r>
              <a:rPr lang="en-US" altLang="x-none" dirty="0"/>
              <a:t>Les </a:t>
            </a:r>
            <a:r>
              <a:rPr lang="en-US" altLang="x-none" dirty="0" smtClean="0"/>
              <a:t>cadres </a:t>
            </a:r>
            <a:r>
              <a:rPr lang="en-US" altLang="x-none" dirty="0" err="1" smtClean="0"/>
              <a:t>théoriques</a:t>
            </a:r>
            <a:endParaRPr lang="en-US" sz="2200" dirty="0"/>
          </a:p>
        </p:txBody>
      </p:sp>
      <p:sp>
        <p:nvSpPr>
          <p:cNvPr id="4" name="TextBox 3"/>
          <p:cNvSpPr txBox="1"/>
          <p:nvPr/>
        </p:nvSpPr>
        <p:spPr>
          <a:xfrm>
            <a:off x="609600" y="2571750"/>
            <a:ext cx="2743200" cy="369332"/>
          </a:xfrm>
          <a:prstGeom prst="rect">
            <a:avLst/>
          </a:prstGeom>
          <a:noFill/>
        </p:spPr>
        <p:txBody>
          <a:bodyPr wrap="square" rtlCol="0">
            <a:spAutoFit/>
          </a:bodyPr>
          <a:lstStyle/>
          <a:p>
            <a:r>
              <a:rPr lang="en-US" dirty="0" smtClean="0"/>
              <a:t>Les buts d’accomplissement</a:t>
            </a:r>
            <a:endParaRPr lang="en-US" dirty="0"/>
          </a:p>
        </p:txBody>
      </p:sp>
      <p:sp>
        <p:nvSpPr>
          <p:cNvPr id="5" name="TextBox 4"/>
          <p:cNvSpPr txBox="1"/>
          <p:nvPr/>
        </p:nvSpPr>
        <p:spPr>
          <a:xfrm>
            <a:off x="1219200" y="3028950"/>
            <a:ext cx="1066800" cy="369332"/>
          </a:xfrm>
          <a:prstGeom prst="rect">
            <a:avLst/>
          </a:prstGeom>
          <a:noFill/>
        </p:spPr>
        <p:txBody>
          <a:bodyPr wrap="square" rtlCol="0">
            <a:spAutoFit/>
          </a:bodyPr>
          <a:lstStyle/>
          <a:p>
            <a:r>
              <a:rPr lang="en-US" dirty="0" smtClean="0"/>
              <a:t>Le “3*2”</a:t>
            </a:r>
            <a:endParaRPr lang="en-US" dirty="0"/>
          </a:p>
        </p:txBody>
      </p:sp>
      <p:sp>
        <p:nvSpPr>
          <p:cNvPr id="6" name="TextBox 5"/>
          <p:cNvSpPr txBox="1"/>
          <p:nvPr/>
        </p:nvSpPr>
        <p:spPr>
          <a:xfrm>
            <a:off x="5334000" y="1809750"/>
            <a:ext cx="3003346" cy="369332"/>
          </a:xfrm>
          <a:prstGeom prst="rect">
            <a:avLst/>
          </a:prstGeom>
          <a:noFill/>
        </p:spPr>
        <p:txBody>
          <a:bodyPr wrap="none" rtlCol="0">
            <a:spAutoFit/>
          </a:bodyPr>
          <a:lstStyle/>
          <a:p>
            <a:r>
              <a:rPr lang="en-US" dirty="0" err="1" smtClean="0"/>
              <a:t>Théorie</a:t>
            </a:r>
            <a:r>
              <a:rPr lang="en-US" dirty="0" smtClean="0"/>
              <a:t> de </a:t>
            </a:r>
            <a:r>
              <a:rPr lang="en-US" dirty="0" err="1" smtClean="0"/>
              <a:t>l’autodétermination</a:t>
            </a:r>
            <a:endParaRPr lang="en-US" dirty="0"/>
          </a:p>
        </p:txBody>
      </p:sp>
      <p:sp>
        <p:nvSpPr>
          <p:cNvPr id="7" name="TextBox 6"/>
          <p:cNvSpPr txBox="1"/>
          <p:nvPr/>
        </p:nvSpPr>
        <p:spPr>
          <a:xfrm>
            <a:off x="5334000" y="3028950"/>
            <a:ext cx="3200400" cy="369332"/>
          </a:xfrm>
          <a:prstGeom prst="rect">
            <a:avLst/>
          </a:prstGeom>
          <a:noFill/>
        </p:spPr>
        <p:txBody>
          <a:bodyPr wrap="square" rtlCol="0">
            <a:spAutoFit/>
          </a:bodyPr>
          <a:lstStyle/>
          <a:p>
            <a:r>
              <a:rPr lang="en-US" dirty="0" err="1" smtClean="0"/>
              <a:t>Théorie</a:t>
            </a:r>
            <a:r>
              <a:rPr lang="en-US" dirty="0" smtClean="0"/>
              <a:t> </a:t>
            </a:r>
            <a:r>
              <a:rPr lang="en-US" dirty="0" err="1" smtClean="0"/>
              <a:t>implicite</a:t>
            </a:r>
            <a:r>
              <a:rPr lang="en-US" dirty="0" smtClean="0"/>
              <a:t> de </a:t>
            </a:r>
            <a:r>
              <a:rPr lang="en-US" dirty="0" err="1" smtClean="0"/>
              <a:t>l’intelligence</a:t>
            </a:r>
            <a:endParaRPr lang="en-US" dirty="0"/>
          </a:p>
        </p:txBody>
      </p:sp>
      <p:sp>
        <p:nvSpPr>
          <p:cNvPr id="8" name="Left-Right Arrow 7"/>
          <p:cNvSpPr/>
          <p:nvPr/>
        </p:nvSpPr>
        <p:spPr>
          <a:xfrm rot="20611530">
            <a:off x="3144314" y="2188930"/>
            <a:ext cx="2203472" cy="460841"/>
          </a:xfrm>
          <a:prstGeom prst="lef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9" name="Left-Right Arrow 8"/>
          <p:cNvSpPr/>
          <p:nvPr/>
        </p:nvSpPr>
        <p:spPr>
          <a:xfrm rot="463679">
            <a:off x="3145179" y="2794008"/>
            <a:ext cx="2203472" cy="460841"/>
          </a:xfrm>
          <a:prstGeom prst="lef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2" name="Picture 11"/>
          <p:cNvPicPr>
            <a:picLocks noChangeAspect="1"/>
          </p:cNvPicPr>
          <p:nvPr/>
        </p:nvPicPr>
        <p:blipFill rotWithShape="1">
          <a:blip r:embed="rId3"/>
          <a:srcRect t="4749" r="54322" b="3090"/>
          <a:stretch/>
        </p:blipFill>
        <p:spPr>
          <a:xfrm>
            <a:off x="685800" y="3562350"/>
            <a:ext cx="1235629" cy="1427008"/>
          </a:xfrm>
          <a:prstGeom prst="rect">
            <a:avLst/>
          </a:prstGeom>
        </p:spPr>
      </p:pic>
      <p:pic>
        <p:nvPicPr>
          <p:cNvPr id="13" name="Picture 12"/>
          <p:cNvPicPr>
            <a:picLocks noChangeAspect="1"/>
          </p:cNvPicPr>
          <p:nvPr/>
        </p:nvPicPr>
        <p:blipFill>
          <a:blip r:embed="rId4"/>
          <a:stretch>
            <a:fillRect/>
          </a:stretch>
        </p:blipFill>
        <p:spPr>
          <a:xfrm>
            <a:off x="2057400" y="3562350"/>
            <a:ext cx="1176916" cy="1365268"/>
          </a:xfrm>
          <a:prstGeom prst="rect">
            <a:avLst/>
          </a:prstGeom>
        </p:spPr>
      </p:pic>
      <p:pic>
        <p:nvPicPr>
          <p:cNvPr id="15" name="Picture 14"/>
          <p:cNvPicPr>
            <a:picLocks noChangeAspect="1"/>
          </p:cNvPicPr>
          <p:nvPr/>
        </p:nvPicPr>
        <p:blipFill>
          <a:blip r:embed="rId5"/>
          <a:stretch>
            <a:fillRect/>
          </a:stretch>
        </p:blipFill>
        <p:spPr>
          <a:xfrm>
            <a:off x="3200400" y="3486150"/>
            <a:ext cx="1447800" cy="1454150"/>
          </a:xfrm>
          <a:prstGeom prst="rect">
            <a:avLst/>
          </a:prstGeom>
        </p:spPr>
      </p:pic>
      <p:pic>
        <p:nvPicPr>
          <p:cNvPr id="16" name="Picture 15"/>
          <p:cNvPicPr>
            <a:picLocks noChangeAspect="1"/>
          </p:cNvPicPr>
          <p:nvPr/>
        </p:nvPicPr>
        <p:blipFill>
          <a:blip r:embed="rId6"/>
          <a:stretch>
            <a:fillRect/>
          </a:stretch>
        </p:blipFill>
        <p:spPr>
          <a:xfrm>
            <a:off x="4800600" y="3562350"/>
            <a:ext cx="1330980" cy="1377950"/>
          </a:xfrm>
          <a:prstGeom prst="rect">
            <a:avLst/>
          </a:prstGeom>
        </p:spPr>
      </p:pic>
      <p:pic>
        <p:nvPicPr>
          <p:cNvPr id="18" name="Picture 17"/>
          <p:cNvPicPr>
            <a:picLocks noChangeAspect="1"/>
          </p:cNvPicPr>
          <p:nvPr/>
        </p:nvPicPr>
        <p:blipFill rotWithShape="1">
          <a:blip r:embed="rId7"/>
          <a:srcRect l="15521" t="15277" b="9756"/>
          <a:stretch/>
        </p:blipFill>
        <p:spPr>
          <a:xfrm>
            <a:off x="7543800" y="4019550"/>
            <a:ext cx="1008510" cy="799753"/>
          </a:xfrm>
          <a:prstGeom prst="rect">
            <a:avLst/>
          </a:prstGeom>
        </p:spPr>
      </p:pic>
      <p:pic>
        <p:nvPicPr>
          <p:cNvPr id="17" name="Picture 16"/>
          <p:cNvPicPr>
            <a:picLocks noChangeAspect="1"/>
          </p:cNvPicPr>
          <p:nvPr/>
        </p:nvPicPr>
        <p:blipFill rotWithShape="1">
          <a:blip r:embed="rId8"/>
          <a:srcRect t="15729" r="7771" b="18792"/>
          <a:stretch/>
        </p:blipFill>
        <p:spPr>
          <a:xfrm>
            <a:off x="7620000" y="3465589"/>
            <a:ext cx="689164" cy="548849"/>
          </a:xfrm>
          <a:prstGeom prst="rect">
            <a:avLst/>
          </a:prstGeom>
        </p:spPr>
      </p:pic>
      <p:pic>
        <p:nvPicPr>
          <p:cNvPr id="19" name="Picture 18"/>
          <p:cNvPicPr>
            <a:picLocks noChangeAspect="1"/>
          </p:cNvPicPr>
          <p:nvPr/>
        </p:nvPicPr>
        <p:blipFill>
          <a:blip r:embed="rId9"/>
          <a:stretch>
            <a:fillRect/>
          </a:stretch>
        </p:blipFill>
        <p:spPr>
          <a:xfrm>
            <a:off x="6248400" y="3790950"/>
            <a:ext cx="1219200" cy="1003300"/>
          </a:xfrm>
          <a:prstGeom prst="rect">
            <a:avLst/>
          </a:prstGeom>
        </p:spPr>
      </p:pic>
    </p:spTree>
    <p:extLst>
      <p:ext uri="{BB962C8B-B14F-4D97-AF65-F5344CB8AC3E}">
        <p14:creationId xmlns:p14="http://schemas.microsoft.com/office/powerpoint/2010/main" val="816991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09600" y="76200"/>
            <a:ext cx="8077200" cy="1047750"/>
          </a:xfrm>
        </p:spPr>
        <p:txBody>
          <a:bodyPr anchor="b">
            <a:normAutofit/>
          </a:bodyPr>
          <a:lstStyle>
            <a:extLst/>
          </a:lstStyle>
          <a:p>
            <a:r>
              <a:rPr lang="en-US" dirty="0" err="1" smtClean="0"/>
              <a:t>Expérimentation</a:t>
            </a:r>
            <a:endParaRPr lang="en-US" dirty="0"/>
          </a:p>
        </p:txBody>
      </p:sp>
      <p:sp>
        <p:nvSpPr>
          <p:cNvPr id="8" name="TextBox 7"/>
          <p:cNvSpPr txBox="1"/>
          <p:nvPr/>
        </p:nvSpPr>
        <p:spPr>
          <a:xfrm>
            <a:off x="1600200" y="1733550"/>
            <a:ext cx="2590800" cy="523220"/>
          </a:xfrm>
          <a:prstGeom prst="rect">
            <a:avLst/>
          </a:prstGeom>
          <a:noFill/>
        </p:spPr>
        <p:txBody>
          <a:bodyPr wrap="square" rtlCol="0">
            <a:spAutoFit/>
          </a:bodyPr>
          <a:lstStyle/>
          <a:p>
            <a:r>
              <a:rPr lang="en-US" sz="2800" dirty="0" smtClean="0"/>
              <a:t>407 </a:t>
            </a:r>
            <a:r>
              <a:rPr lang="en-US" sz="2800" dirty="0" err="1" smtClean="0"/>
              <a:t>professeurs</a:t>
            </a:r>
            <a:endParaRPr lang="en-US" sz="2800" dirty="0"/>
          </a:p>
        </p:txBody>
      </p:sp>
      <p:pic>
        <p:nvPicPr>
          <p:cNvPr id="10" name="Picture 9"/>
          <p:cNvPicPr>
            <a:picLocks noChangeAspect="1"/>
          </p:cNvPicPr>
          <p:nvPr/>
        </p:nvPicPr>
        <p:blipFill>
          <a:blip r:embed="rId3"/>
          <a:stretch>
            <a:fillRect/>
          </a:stretch>
        </p:blipFill>
        <p:spPr>
          <a:xfrm>
            <a:off x="4419600" y="1885950"/>
            <a:ext cx="3213100" cy="2527300"/>
          </a:xfrm>
          <a:prstGeom prst="rect">
            <a:avLst/>
          </a:prstGeom>
        </p:spPr>
      </p:pic>
      <p:pic>
        <p:nvPicPr>
          <p:cNvPr id="11" name="Picture 10"/>
          <p:cNvPicPr>
            <a:picLocks noChangeAspect="1"/>
          </p:cNvPicPr>
          <p:nvPr/>
        </p:nvPicPr>
        <p:blipFill>
          <a:blip r:embed="rId4"/>
          <a:stretch>
            <a:fillRect/>
          </a:stretch>
        </p:blipFill>
        <p:spPr>
          <a:xfrm>
            <a:off x="2057400" y="2419350"/>
            <a:ext cx="2171700" cy="21717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en-US" dirty="0" err="1" smtClean="0"/>
              <a:t>Résultats</a:t>
            </a:r>
            <a:r>
              <a:rPr lang="en-US" dirty="0" smtClean="0"/>
              <a:t> et </a:t>
            </a:r>
            <a:r>
              <a:rPr lang="en-US" dirty="0" err="1" smtClean="0"/>
              <a:t>interprétation</a:t>
            </a:r>
            <a:endParaRPr lang="en-US" dirty="0"/>
          </a:p>
        </p:txBody>
      </p:sp>
      <p:sp>
        <p:nvSpPr>
          <p:cNvPr id="8" name="Rectangle 7"/>
          <p:cNvSpPr/>
          <p:nvPr/>
        </p:nvSpPr>
        <p:spPr>
          <a:xfrm>
            <a:off x="457200" y="2367028"/>
            <a:ext cx="3657600" cy="936410"/>
          </a:xfrm>
          <a:prstGeom prst="rect">
            <a:avLst/>
          </a:prstGeom>
        </p:spPr>
        <p:style>
          <a:lnRef idx="3">
            <a:schemeClr val="lt1"/>
          </a:lnRef>
          <a:fillRef idx="1">
            <a:schemeClr val="accent2"/>
          </a:fillRef>
          <a:effectRef idx="1">
            <a:schemeClr val="accent2"/>
          </a:effectRef>
          <a:fontRef idx="minor">
            <a:schemeClr val="lt1"/>
          </a:fontRef>
        </p:style>
        <p:txBody>
          <a:bodyPr wrap="square" lIns="182880" tIns="182880" rIns="182880" bIns="91440" rtlCol="0" anchor="ctr">
            <a:spAutoFit/>
          </a:bodyPr>
          <a:lstStyle>
            <a:extLst/>
          </a:lstStyle>
          <a:p>
            <a:pPr>
              <a:lnSpc>
                <a:spcPct val="85000"/>
              </a:lnSpc>
            </a:pPr>
            <a:r>
              <a:rPr lang="en-US" altLang="x-none" b="1" dirty="0" err="1" smtClean="0">
                <a:solidFill>
                  <a:schemeClr val="bg1"/>
                </a:solidFill>
              </a:rPr>
              <a:t>Supériorité</a:t>
            </a:r>
            <a:r>
              <a:rPr lang="en-US" altLang="x-none" b="1" dirty="0" smtClean="0">
                <a:solidFill>
                  <a:schemeClr val="bg1"/>
                </a:solidFill>
              </a:rPr>
              <a:t> du but de </a:t>
            </a:r>
            <a:r>
              <a:rPr lang="en-US" altLang="x-none" b="1" dirty="0" err="1" smtClean="0">
                <a:solidFill>
                  <a:schemeClr val="bg1"/>
                </a:solidFill>
              </a:rPr>
              <a:t>maîtrise</a:t>
            </a:r>
            <a:r>
              <a:rPr lang="en-US" altLang="x-none" b="1" dirty="0" smtClean="0">
                <a:solidFill>
                  <a:schemeClr val="bg1"/>
                </a:solidFill>
              </a:rPr>
              <a:t> par rapport au but de performance</a:t>
            </a:r>
            <a:endParaRPr lang="en-US" dirty="0" smtClean="0">
              <a:solidFill>
                <a:schemeClr val="bg1"/>
              </a:solidFill>
            </a:endParaRPr>
          </a:p>
          <a:p>
            <a:pPr>
              <a:lnSpc>
                <a:spcPct val="85000"/>
              </a:lnSpc>
            </a:pPr>
            <a:endParaRPr lang="en-US" sz="1400" dirty="0">
              <a:solidFill>
                <a:schemeClr val="bg1"/>
              </a:solidFill>
            </a:endParaRPr>
          </a:p>
        </p:txBody>
      </p:sp>
      <p:sp>
        <p:nvSpPr>
          <p:cNvPr id="6" name="Rectangle 5"/>
          <p:cNvSpPr>
            <a:spLocks noGrp="1"/>
          </p:cNvSpPr>
          <p:nvPr>
            <p:ph sz="quarter" idx="13"/>
          </p:nvPr>
        </p:nvSpPr>
        <p:spPr>
          <a:xfrm>
            <a:off x="4495800" y="1581150"/>
            <a:ext cx="4267200" cy="3124199"/>
          </a:xfrm>
        </p:spPr>
        <p:txBody>
          <a:bodyPr>
            <a:noAutofit/>
          </a:bodyPr>
          <a:lstStyle>
            <a:extLst/>
          </a:lstStyle>
          <a:p>
            <a:pPr marL="274320" lvl="1"/>
            <a:r>
              <a:rPr lang="fr-FR" sz="1800" dirty="0" smtClean="0">
                <a:solidFill>
                  <a:srgbClr val="000000"/>
                </a:solidFill>
                <a:ea typeface="Times New Roman"/>
              </a:rPr>
              <a:t>S'il </a:t>
            </a:r>
            <a:r>
              <a:rPr lang="fr-FR" sz="1800" dirty="0">
                <a:solidFill>
                  <a:srgbClr val="000000"/>
                </a:solidFill>
                <a:ea typeface="Times New Roman"/>
              </a:rPr>
              <a:t>se centre davantage sur la maîtrise par ses élèves de sa matière, l'enseignant prend plus de plaisir et est plus motivé. Il évite de se centrer sur les aspects négatifs de la performance, comme la comparaison avec les autres professeurs. Il évite dans cette optique les jugements négatifs ou est moins sensible à ces jugements que des professeurs centrés sur la performance par rapport aux autres. </a:t>
            </a:r>
            <a:endParaRPr lang="en-GB" sz="1800" dirty="0">
              <a:ea typeface="Times New Roman"/>
            </a:endParaRPr>
          </a:p>
        </p:txBody>
      </p:sp>
      <p:sp>
        <p:nvSpPr>
          <p:cNvPr id="4" name="Rectangle 3"/>
          <p:cNvSpPr/>
          <p:nvPr/>
        </p:nvSpPr>
        <p:spPr>
          <a:xfrm>
            <a:off x="7391400" y="133350"/>
            <a:ext cx="661096" cy="923330"/>
          </a:xfrm>
          <a:prstGeom prst="rect">
            <a:avLst/>
          </a:prstGeom>
          <a:solidFill>
            <a:schemeClr val="tx1"/>
          </a:solidFill>
          <a:ln>
            <a:solidFill>
              <a:srgbClr val="FFFFFF"/>
            </a:solid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fr-FR" sz="5400" b="1" cap="none" spc="0"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A</a:t>
            </a:r>
            <a:endParaRPr lang="fr-FR" sz="5400" b="1" cap="none" spc="0" dirty="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en-US" dirty="0" err="1" smtClean="0"/>
              <a:t>Résultats</a:t>
            </a:r>
            <a:r>
              <a:rPr lang="en-US" dirty="0" smtClean="0"/>
              <a:t> et </a:t>
            </a:r>
            <a:r>
              <a:rPr lang="en-US" dirty="0" err="1" smtClean="0"/>
              <a:t>interprétation</a:t>
            </a:r>
            <a:endParaRPr lang="en-US" dirty="0"/>
          </a:p>
        </p:txBody>
      </p:sp>
      <p:sp>
        <p:nvSpPr>
          <p:cNvPr id="8" name="Rectangle 7"/>
          <p:cNvSpPr/>
          <p:nvPr/>
        </p:nvSpPr>
        <p:spPr>
          <a:xfrm>
            <a:off x="457200" y="2367028"/>
            <a:ext cx="3505200" cy="936410"/>
          </a:xfrm>
          <a:prstGeom prst="rect">
            <a:avLst/>
          </a:prstGeom>
        </p:spPr>
        <p:style>
          <a:lnRef idx="3">
            <a:schemeClr val="lt1"/>
          </a:lnRef>
          <a:fillRef idx="1">
            <a:schemeClr val="accent2"/>
          </a:fillRef>
          <a:effectRef idx="1">
            <a:schemeClr val="accent2"/>
          </a:effectRef>
          <a:fontRef idx="minor">
            <a:schemeClr val="lt1"/>
          </a:fontRef>
        </p:style>
        <p:txBody>
          <a:bodyPr wrap="square" lIns="182880" tIns="182880" rIns="182880" bIns="91440" rtlCol="0" anchor="ctr">
            <a:spAutoFit/>
          </a:bodyPr>
          <a:lstStyle>
            <a:extLst/>
          </a:lstStyle>
          <a:p>
            <a:pPr>
              <a:lnSpc>
                <a:spcPct val="85000"/>
              </a:lnSpc>
            </a:pPr>
            <a:r>
              <a:rPr lang="en-US" altLang="x-none" b="1" dirty="0" smtClean="0">
                <a:solidFill>
                  <a:schemeClr val="bg1"/>
                </a:solidFill>
              </a:rPr>
              <a:t>La </a:t>
            </a:r>
            <a:r>
              <a:rPr lang="en-US" altLang="x-none" b="1" dirty="0" err="1" smtClean="0">
                <a:solidFill>
                  <a:schemeClr val="bg1"/>
                </a:solidFill>
              </a:rPr>
              <a:t>comparaison</a:t>
            </a:r>
            <a:r>
              <a:rPr lang="en-US" altLang="x-none" b="1" dirty="0" smtClean="0">
                <a:solidFill>
                  <a:schemeClr val="bg1"/>
                </a:solidFill>
              </a:rPr>
              <a:t> </a:t>
            </a:r>
            <a:r>
              <a:rPr lang="en-US" altLang="x-none" b="1" dirty="0" err="1" smtClean="0">
                <a:solidFill>
                  <a:schemeClr val="bg1"/>
                </a:solidFill>
              </a:rPr>
              <a:t>professionnelle</a:t>
            </a:r>
            <a:r>
              <a:rPr lang="en-US" altLang="x-none" b="1" dirty="0" smtClean="0">
                <a:solidFill>
                  <a:schemeClr val="bg1"/>
                </a:solidFill>
              </a:rPr>
              <a:t> </a:t>
            </a:r>
            <a:r>
              <a:rPr lang="en-US" altLang="x-none" b="1" dirty="0" err="1" smtClean="0">
                <a:solidFill>
                  <a:schemeClr val="bg1"/>
                </a:solidFill>
              </a:rPr>
              <a:t>moteur</a:t>
            </a:r>
            <a:r>
              <a:rPr lang="en-US" altLang="x-none" b="1" dirty="0" smtClean="0">
                <a:solidFill>
                  <a:schemeClr val="bg1"/>
                </a:solidFill>
              </a:rPr>
              <a:t> de </a:t>
            </a:r>
            <a:r>
              <a:rPr lang="en-US" altLang="x-none" b="1" dirty="0" err="1" smtClean="0">
                <a:solidFill>
                  <a:schemeClr val="bg1"/>
                </a:solidFill>
              </a:rPr>
              <a:t>certains</a:t>
            </a:r>
            <a:r>
              <a:rPr lang="en-US" altLang="x-none" b="1" dirty="0" smtClean="0">
                <a:solidFill>
                  <a:schemeClr val="bg1"/>
                </a:solidFill>
              </a:rPr>
              <a:t> enseignants</a:t>
            </a:r>
            <a:endParaRPr lang="en-US" dirty="0" smtClean="0">
              <a:solidFill>
                <a:schemeClr val="bg1"/>
              </a:solidFill>
            </a:endParaRPr>
          </a:p>
          <a:p>
            <a:pPr>
              <a:lnSpc>
                <a:spcPct val="85000"/>
              </a:lnSpc>
            </a:pPr>
            <a:endParaRPr lang="en-US" sz="1400" dirty="0">
              <a:solidFill>
                <a:schemeClr val="bg1"/>
              </a:solidFill>
            </a:endParaRPr>
          </a:p>
        </p:txBody>
      </p:sp>
      <p:sp>
        <p:nvSpPr>
          <p:cNvPr id="6" name="Rectangle 5"/>
          <p:cNvSpPr>
            <a:spLocks noGrp="1"/>
          </p:cNvSpPr>
          <p:nvPr>
            <p:ph sz="quarter" idx="13"/>
          </p:nvPr>
        </p:nvSpPr>
        <p:spPr>
          <a:xfrm>
            <a:off x="4038600" y="1581150"/>
            <a:ext cx="4724400" cy="3124199"/>
          </a:xfrm>
        </p:spPr>
        <p:txBody>
          <a:bodyPr>
            <a:noAutofit/>
          </a:bodyPr>
          <a:lstStyle>
            <a:extLst/>
          </a:lstStyle>
          <a:p>
            <a:pPr marL="274320" lvl="1"/>
            <a:r>
              <a:rPr lang="fr-FR" sz="1800" dirty="0"/>
              <a:t>S'il est centré sur lui même, sur ses propres progrès, le professeur aura plus tendance à avoir pour projet de développer ses compétences professionnelles y trouvera de l'intérêt. Toutefois et c'est un résultat nouveau, il se comparera également avec les autres professeurs, peut être pour y trouver des repères quant à son amélioration, ou à son niveau d'enseignement </a:t>
            </a:r>
            <a:endParaRPr lang="fr-FR" sz="1800" dirty="0" smtClean="0"/>
          </a:p>
          <a:p>
            <a:pPr marL="274320" lvl="1"/>
            <a:r>
              <a:rPr lang="fr-FR" sz="1800" dirty="0" smtClean="0"/>
              <a:t>ce </a:t>
            </a:r>
            <a:r>
              <a:rPr lang="fr-FR" sz="1800" dirty="0"/>
              <a:t>ne sont pas les professeurs d'EPS qui se comparent le plus aux </a:t>
            </a:r>
            <a:r>
              <a:rPr lang="fr-FR" sz="1800" dirty="0" smtClean="0"/>
              <a:t>autres. Il y a une hiérarchie sciences </a:t>
            </a:r>
            <a:r>
              <a:rPr lang="en-US" sz="1800" dirty="0" smtClean="0"/>
              <a:t>–</a:t>
            </a:r>
            <a:r>
              <a:rPr lang="fr-FR" sz="1800" dirty="0" smtClean="0"/>
              <a:t> EPS </a:t>
            </a:r>
            <a:r>
              <a:rPr lang="en-US" sz="1800" dirty="0" smtClean="0"/>
              <a:t>–</a:t>
            </a:r>
            <a:r>
              <a:rPr lang="fr-FR" sz="1800" dirty="0" smtClean="0"/>
              <a:t> lettres.</a:t>
            </a:r>
            <a:endParaRPr lang="en-GB" sz="1800" dirty="0">
              <a:ea typeface="Times New Roman"/>
            </a:endParaRPr>
          </a:p>
        </p:txBody>
      </p:sp>
      <p:sp>
        <p:nvSpPr>
          <p:cNvPr id="5" name="Rectangle 4"/>
          <p:cNvSpPr/>
          <p:nvPr/>
        </p:nvSpPr>
        <p:spPr>
          <a:xfrm>
            <a:off x="7446177" y="133350"/>
            <a:ext cx="551541" cy="923330"/>
          </a:xfrm>
          <a:prstGeom prst="rect">
            <a:avLst/>
          </a:prstGeom>
          <a:solidFill>
            <a:schemeClr val="tx1"/>
          </a:solidFill>
          <a:ln>
            <a:solidFill>
              <a:srgbClr val="FFFFFF"/>
            </a:solid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fr-FR" sz="5400" b="1" cap="none" spc="0" dirty="0" smtClean="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rPr>
              <a:t>B</a:t>
            </a:r>
            <a:endParaRPr lang="fr-FR" sz="5400" b="1" cap="none" spc="0" dirty="0">
              <a:ln w="12700">
                <a:solidFill>
                  <a:schemeClr val="tx2">
                    <a:satMod val="155000"/>
                  </a:schemeClr>
                </a:solidFill>
                <a:prstDash val="solid"/>
              </a:ln>
              <a:solidFill>
                <a:srgbClr val="FFFFFF"/>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78355821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 Presentatio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Widescreen Presentation.potx</Template>
  <TotalTime>0</TotalTime>
  <Words>697</Words>
  <Application>Microsoft Macintosh PowerPoint</Application>
  <PresentationFormat>On-screen Show (16:9)</PresentationFormat>
  <Paragraphs>116</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Widescreen Presentation</vt:lpstr>
      <vt:lpstr>Buts d’accomplissement et motivation chez les enseignants</vt:lpstr>
      <vt:lpstr>Plan de l’exposé</vt:lpstr>
      <vt:lpstr>Les buts d’accomplissement un concept en évolution</vt:lpstr>
      <vt:lpstr>Théorie de l’autodétermination</vt:lpstr>
      <vt:lpstr>Théories implicites de l’intelligence</vt:lpstr>
      <vt:lpstr>Les cadres théoriques</vt:lpstr>
      <vt:lpstr>Expérimentation</vt:lpstr>
      <vt:lpstr>Résultats et interprétation</vt:lpstr>
      <vt:lpstr>Résultats et interprétation</vt:lpstr>
      <vt:lpstr>Résultats et interprétation</vt:lpstr>
      <vt:lpstr>D’un point de vue professionnel</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2010-04-19T20:53:40Z</dcterms:created>
  <dcterms:modified xsi:type="dcterms:W3CDTF">2012-08-29T22:17:07Z</dcterms:modified>
</cp:coreProperties>
</file>